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6" r:id="rId5"/>
    <p:sldId id="267" r:id="rId6"/>
    <p:sldId id="276" r:id="rId7"/>
    <p:sldId id="270" r:id="rId8"/>
    <p:sldId id="271" r:id="rId9"/>
    <p:sldId id="275" r:id="rId10"/>
    <p:sldId id="272" r:id="rId11"/>
    <p:sldId id="274" r:id="rId12"/>
    <p:sldId id="273" r:id="rId13"/>
    <p:sldId id="277" r:id="rId14"/>
    <p:sldId id="27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686"/>
    <a:srgbClr val="FFFFCC"/>
    <a:srgbClr val="CCFF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22" autoAdjust="0"/>
  </p:normalViewPr>
  <p:slideViewPr>
    <p:cSldViewPr>
      <p:cViewPr>
        <p:scale>
          <a:sx n="118" d="100"/>
          <a:sy n="118" d="100"/>
        </p:scale>
        <p:origin x="-1350" y="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16541-891A-4A2F-9CDD-02C98959D779}" type="datetimeFigureOut">
              <a:rPr lang="cs-CZ" smtClean="0"/>
              <a:t>17.5.2017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5A07C-5ECA-45A4-A117-571C455B957A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188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A07C-5ECA-45A4-A117-571C455B957A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884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035DD-9725-464A-9C35-7F46D04D6556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907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EF3C-E7A3-4534-8B31-DA3BACCD1DE0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21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0B4F-691B-40F1-BFEA-F63E17CE85CC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63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8BD2-288C-4F5D-9918-6A757B0B08AC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60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5DE3D-85A8-40A1-A122-459FB9E9D670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08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6EF5B-CBB4-4F3C-A109-B73896B644DC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235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BB98D-EA8E-459F-BB1A-575B3DCB91C2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3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FB32-5139-408A-BAB5-1AA593C01214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477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FAD7-BDE2-48DC-A7AE-2A87F97E9BB7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2503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60842-5987-4C3E-B25A-3DC8430C8354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21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F0F47-9597-4E36-8B9E-CB55521CC69C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935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65649-A1AF-463A-BB1D-A50CBF11B10C}" type="datetime1">
              <a:rPr lang="cs-CZ" smtClean="0"/>
              <a:t>17.5.2017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C7C3-37D4-434A-98E4-E9BAA1299D6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73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pppbruntal.cz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nuv.cz/t/pspp-clenen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-cz.facebook.com/pppbruntal/" TargetMode="External"/><Relationship Id="rId2" Type="http://schemas.openxmlformats.org/officeDocument/2006/relationships/hyperlink" Target="http://www.pppbruntal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akonyprolidi.cz/cs/2016-27" TargetMode="External"/><Relationship Id="rId2" Type="http://schemas.openxmlformats.org/officeDocument/2006/relationships/hyperlink" Target="https://www.zakonyprolidi.cz/cs/2004-56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msmt.cz/o-webu-msmt/spolecne-vzdelavani-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ppbruntal.cz/download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6" y="116632"/>
            <a:ext cx="3496610" cy="3501009"/>
          </a:xfrm>
          <a:prstGeom prst="rect">
            <a:avLst/>
          </a:prstGeom>
        </p:spPr>
      </p:pic>
      <p:sp>
        <p:nvSpPr>
          <p:cNvPr id="5" name="Rámec1"/>
          <p:cNvSpPr txBox="1">
            <a:spLocks noChangeArrowheads="1"/>
          </p:cNvSpPr>
          <p:nvPr/>
        </p:nvSpPr>
        <p:spPr bwMode="auto">
          <a:xfrm>
            <a:off x="2279526" y="1874502"/>
            <a:ext cx="4812754" cy="1626506"/>
          </a:xfrm>
          <a:prstGeom prst="rect">
            <a:avLst/>
          </a:prstGeom>
          <a:noFill/>
          <a:ln>
            <a:noFill/>
          </a:ln>
        </p:spPr>
        <p:txBody>
          <a:bodyPr vert="horz" wrap="square" lIns="92075" tIns="46355" rIns="92075" bIns="4635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3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SPOLEČNÉ VZDĚLÁVÁNÍ</a:t>
            </a:r>
            <a:endParaRPr kumimoji="0" lang="cs-CZ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20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PRACOVNÍ METODICKÉ SETKÁNÍ</a:t>
            </a:r>
            <a:endParaRPr kumimoji="0" lang="cs-CZ" altLang="zh-CN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20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S ŘEDITELI ZÁKLADNÍCH ŠKOL</a:t>
            </a:r>
          </a:p>
          <a:p>
            <a:pPr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Bruntál,  18. 5. </a:t>
            </a:r>
            <a:r>
              <a:rPr lang="cs-CZ" altLang="zh-CN" sz="1600" b="1" dirty="0" smtClean="0">
                <a:solidFill>
                  <a:srgbClr val="084686"/>
                </a:solidFill>
                <a:latin typeface="Calibri" pitchFamily="34" charset="0"/>
                <a:ea typeface="Times New Roman" pitchFamily="18" charset="0"/>
                <a:cs typeface="Tahoma" pitchFamily="34" charset="0"/>
              </a:rPr>
              <a:t>2017</a:t>
            </a:r>
            <a:endParaRPr lang="cs-CZ" altLang="zh-CN" sz="1600" b="1" dirty="0">
              <a:solidFill>
                <a:srgbClr val="084686"/>
              </a:solidFill>
              <a:latin typeface="Calibri" pitchFamily="34" charset="0"/>
              <a:ea typeface="Times New Roman" pitchFamily="18" charset="0"/>
              <a:cs typeface="Tahoma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zh-CN" sz="1600" b="1" i="0" u="none" strike="noStrike" cap="none" normalizeH="0" baseline="0" dirty="0" smtClean="0">
              <a:ln>
                <a:noFill/>
              </a:ln>
              <a:solidFill>
                <a:srgbClr val="084686"/>
              </a:solidFill>
              <a:effectLst/>
              <a:latin typeface="Calibri" pitchFamily="34" charset="0"/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2049" name="Obrázek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637" y="4415383"/>
            <a:ext cx="1990725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939243" y="3776733"/>
            <a:ext cx="72655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24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PEDAGOGICKO - PSYCHOLOGICKÁ PORADNA, BRUNTÁL,</a:t>
            </a:r>
            <a:endParaRPr kumimoji="0" lang="cs-CZ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latin typeface="Calibri" pitchFamily="34" charset="0"/>
                <a:ea typeface="Times New Roman" pitchFamily="18" charset="0"/>
                <a:cs typeface="Tahoma" pitchFamily="34" charset="0"/>
              </a:rPr>
              <a:t>příspěvková organizace</a:t>
            </a:r>
            <a:endParaRPr kumimoji="0" lang="cs-CZ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153231" y="5394122"/>
            <a:ext cx="509068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Krnovská 9, 792 01 Bruntál</a:t>
            </a:r>
            <a:endParaRPr kumimoji="0" lang="cs-CZ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600" b="0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IČ:</a:t>
            </a: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 60802774</a:t>
            </a:r>
            <a:endParaRPr kumimoji="0" lang="cs-CZ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600" b="0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tel.:</a:t>
            </a: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 554 717 737</a:t>
            </a:r>
            <a:endParaRPr kumimoji="0" lang="cs-CZ" altLang="zh-CN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zh-CN" sz="1600" b="0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e-mail:</a:t>
            </a: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 info@pppbruntal.cz		</a:t>
            </a:r>
            <a:r>
              <a:rPr kumimoji="0" lang="cs-CZ" altLang="zh-CN" sz="1600" b="0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web:</a:t>
            </a:r>
            <a:r>
              <a:rPr kumimoji="0" lang="cs-CZ" altLang="zh-CN" sz="1600" b="1" i="0" u="none" strike="noStrike" cap="none" normalizeH="0" baseline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cs-CZ" altLang="zh-CN" sz="1600" b="1" i="0" u="none" strike="noStrike" cap="none" normalizeH="0" dirty="0" smtClean="0">
                <a:ln>
                  <a:noFill/>
                </a:ln>
                <a:solidFill>
                  <a:srgbClr val="084686"/>
                </a:solidFill>
                <a:effectLst/>
                <a:ea typeface="Times New Roman" pitchFamily="18" charset="0"/>
                <a:cs typeface="Tahoma" pitchFamily="34" charset="0"/>
                <a:hlinkClick r:id="rId5"/>
              </a:rPr>
              <a:t>www.pppbruntal.cz</a:t>
            </a:r>
            <a:endParaRPr kumimoji="0" lang="cs-CZ" altLang="zh-CN" sz="1600" b="0" i="0" u="none" strike="noStrike" cap="none" normalizeH="0" dirty="0" smtClean="0">
              <a:ln>
                <a:noFill/>
              </a:ln>
              <a:solidFill>
                <a:srgbClr val="084686"/>
              </a:solidFill>
              <a:effectLst/>
              <a:cs typeface="Arial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51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4"/>
            <a:ext cx="7200800" cy="5544615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PŘEDMĚT SPECIÁLNĚ PEDAGOGICKÉ PÉČE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(PSPP)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Možné poskytovat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od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2. stupně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PSPP je zajišťován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spec. pedagogem nebo pedagogem s rozšířenou kompetencí pro oblast spec. pedagogiky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=&gt;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přímá pedagogická činnost.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)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PSPP jako vyučovací předmět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Např.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zdravotní tělesná výchova, český znakový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jazyk atd. – PSPP je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zapracován do ŠVP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klasifikován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formou slovního hodnocení.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Předmět je realizován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disponibilních hodinách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daných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RVP 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započítává se do maximálního počtu povinných vyučovacích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hodin.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B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)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PSPP jako forma další péče o žáka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Intervence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která má přispět ke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zlepšení aktuálních obtíží žáka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(dříve označované jako „nápravy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“) - reedukace VPU, logopedická péče …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PSPP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nemá povahu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povinné vyučovací hodiny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nezapočítává se do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max.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týdenního počtu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povinných vyučovacích hodin stanoveného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RVP.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Nejsou nutné učební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osnovy,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stačí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informace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ŠVP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(zabezpečení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výuky žáků se SVP nebo v části charakteristika vyučovaného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předmětu).</a:t>
            </a:r>
          </a:p>
          <a:p>
            <a:pPr marL="17100" indent="0" algn="ctr" eaLnBrk="0" fontAlgn="base" hangingPunct="0">
              <a:spcBef>
                <a:spcPts val="1200"/>
              </a:spcBef>
              <a:spcAft>
                <a:spcPct val="0"/>
              </a:spcAft>
              <a:buNone/>
            </a:pPr>
            <a:r>
              <a:rPr lang="cs-CZ" altLang="zh-CN" sz="16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</a:t>
            </a:r>
            <a:r>
              <a:rPr lang="cs-CZ" altLang="zh-CN" sz="16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droj: </a:t>
            </a:r>
            <a:r>
              <a:rPr lang="cs-CZ" altLang="zh-CN" sz="16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2"/>
              </a:rPr>
              <a:t>www.nuv.cz</a:t>
            </a:r>
            <a:endParaRPr lang="cs-CZ" altLang="zh-CN" sz="1600" i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7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4"/>
            <a:ext cx="7200800" cy="5544615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PEDAGOGICKÁ INTERVENCE</a:t>
            </a:r>
            <a:r>
              <a:rPr lang="cs-CZ" altLang="zh-CN" sz="1800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- podpora přípravy na školu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(PI)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Možné poskytovat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od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2. stupně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Pedagogická intervence slouží k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podpoře přípravy žáků na vzdělávání, k podpoře vzdělávání předmětů, ve kterých žák selhává, případně k posílení strategií učení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Jde o individuální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nebo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skupinovou práci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se žákem nebo žáky, která slouží k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podpoře žákova učení a ke kompenzaci nedostatečné domácí přípravy na výuku, dále k rozvoji vědomostí a dovedností žáka, k rozvoji jazykových kompetencí a sociálních a adaptivních dovedností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5875" indent="3397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Rozsah:	2. stupeň PO -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1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/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týden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	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	3.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stupeň PO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-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2 až 3 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/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týden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11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4420850"/>
            <a:ext cx="6768752" cy="1600438"/>
          </a:xfrm>
          <a:prstGeom prst="rect">
            <a:avLst/>
          </a:prstGeom>
          <a:solidFill>
            <a:srgbClr val="FFFFCC"/>
          </a:solidFill>
          <a:ln w="1905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15925" lvl="1" indent="-4159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600" b="1" i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AKTUÁLNÍ POZNATKY A ZKUŠENOSTI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nelze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zaměňovat obsah PSPP a PI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– vyhláška jednoznačně definuje (!) - zákonný nárok žáka;</a:t>
            </a:r>
            <a:endParaRPr lang="cs-CZ" altLang="zh-CN" i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absence pedagoga s rozšířenými kompetencemi (spec. pedagog pro výuku PSPP) není důvodem pro změnu doporučených PO.</a:t>
            </a:r>
          </a:p>
        </p:txBody>
      </p:sp>
    </p:spTree>
    <p:extLst>
      <p:ext uri="{BB962C8B-B14F-4D97-AF65-F5344CB8AC3E}">
        <p14:creationId xmlns:p14="http://schemas.microsoft.com/office/powerpoint/2010/main" val="143785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4"/>
            <a:ext cx="7200800" cy="5544615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ASISTENT PEDAGOGA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(AP)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Možné poskytovat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od 3.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stupně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)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3. stupeň podpůrných opatření</a:t>
            </a:r>
            <a:endParaRPr lang="cs-CZ" altLang="zh-CN" sz="1800" b="1" i="1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Asistent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pedagoga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sdílený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- pomoc AP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při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vzdělávání žáka - jeho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přítomnost není nezbytná po celou dobu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vyučování (možno využít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i pro další žáky s obdobnou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potřebou).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Ve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třídě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mohou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být vzděláváni další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žáci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jejichž potřeba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AP je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obdobná,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maximálním počtu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4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(SVP žáků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nemusí být stejného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druhu).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Rozsah podpory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: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0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25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až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0,75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úvazku.</a:t>
            </a: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B) 4. stupeň podpůrných opatření</a:t>
            </a:r>
            <a:endParaRPr lang="cs-CZ" altLang="zh-CN" sz="1800" b="1" i="1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Asistent pedagoga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- vyžaduje-li žák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podporu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na celou dobu výuky i na případný pobyt ve školském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zařízení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(družina).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 dobu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delší nepřítomnosti žáka ve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škole - AP podporuje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vzdělávání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žáka společně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pedagogy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zajišťuje komunikaci mezi školou, žákem 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rodinou.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Rozsah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podpory: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1,00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úvazku.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Možnost: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Výše úvazku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=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výše přímé činnosti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512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432048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err="1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Info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aktualizujeme na našem webu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2"/>
              </a:rPr>
              <a:t>www.pppbruntal.cz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FB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3"/>
              </a:rPr>
              <a:t>@</a:t>
            </a:r>
            <a:r>
              <a:rPr lang="cs-CZ" altLang="zh-CN" sz="1800" dirty="0" err="1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3"/>
              </a:rPr>
              <a:t>pppbruntal</a:t>
            </a: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13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96752"/>
            <a:ext cx="5773676" cy="533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9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14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17" y="981320"/>
            <a:ext cx="6922667" cy="53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548680"/>
            <a:ext cx="7344816" cy="5472609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Legislativní změny od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1.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září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2016</a:t>
            </a:r>
          </a:p>
          <a:p>
            <a:pPr marL="0" indent="0">
              <a:spcBef>
                <a:spcPts val="0"/>
              </a:spcBef>
              <a:buNone/>
            </a:pPr>
            <a:endParaRPr lang="cs-CZ" sz="1800" dirty="0" smtClean="0"/>
          </a:p>
          <a:p>
            <a:pPr marL="0" lvl="0" indent="0" algn="just" eaLnBrk="0" fontAlgn="base" hangingPunct="0">
              <a:spcBef>
                <a:spcPts val="0"/>
              </a:spcBef>
              <a:buNone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Účinnosti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nabyla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některá ustanovení zákona č. </a:t>
            </a:r>
            <a:r>
              <a:rPr lang="cs-CZ" altLang="zh-CN" sz="1800" b="1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2"/>
              </a:rPr>
              <a:t>561/2014 Sb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 (školský zákon), dle novely č. 82/2015 Sb., zejména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§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16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: </a:t>
            </a:r>
          </a:p>
          <a:p>
            <a:pPr marL="417150" lvl="1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</a:t>
            </a:r>
            <a:r>
              <a:rPr lang="cs-CZ" altLang="zh-CN" sz="1800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ítětem</a:t>
            </a:r>
            <a:r>
              <a:rPr lang="cs-CZ" altLang="zh-CN" sz="1800" b="1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žákem nebo studentem</a:t>
            </a:r>
            <a:r>
              <a:rPr lang="cs-CZ" altLang="zh-CN" sz="1800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(dále jen „žákem</a:t>
            </a: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“)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se 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speciálními vzdělávacími potřebami</a:t>
            </a:r>
            <a:r>
              <a:rPr lang="cs-CZ" altLang="zh-CN" sz="1800" b="1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(původně se zdravotním znevýhodněním nebo postižením, případně v postavení azylanta, nebo sociálně znevýhodněný) </a:t>
            </a:r>
            <a:r>
              <a:rPr lang="cs-CZ" altLang="zh-CN" sz="1800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se rozumí 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žák, jehož vzdělávání z důvodů jeho speciálních vzdělávacích potřeb vyžaduje uplatnění podpůrných opatření</a:t>
            </a:r>
            <a:r>
              <a:rPr lang="cs-CZ" altLang="zh-CN" sz="1800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 </a:t>
            </a:r>
          </a:p>
          <a:p>
            <a:pPr marL="417150" lvl="1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Žáky </a:t>
            </a:r>
            <a:r>
              <a:rPr lang="cs-CZ" altLang="zh-CN" sz="1800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tak pro vzdělávací účely nečleníme podle původních diagnostických </a:t>
            </a: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kategorií</a:t>
            </a:r>
            <a:r>
              <a:rPr lang="cs-CZ" altLang="zh-CN" sz="1800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ale hodnotíme jen </a:t>
            </a:r>
            <a:r>
              <a:rPr lang="cs-CZ" altLang="zh-CN" sz="1800" b="1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potřebu úpravy podmínek jejich </a:t>
            </a:r>
            <a:r>
              <a:rPr lang="cs-CZ" altLang="zh-CN" sz="1800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vzdělávání </a:t>
            </a: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podpůrná opatření stupeň 1 - 5</a:t>
            </a: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).</a:t>
            </a:r>
          </a:p>
          <a:p>
            <a:pPr marL="417150" lvl="1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*</a:t>
            </a:r>
            <a:endParaRPr lang="cs-CZ" altLang="zh-CN" sz="1800" b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Účinnosti nabyla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vyhláška 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č.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  <a:hlinkClick r:id="rId3"/>
              </a:rPr>
              <a:t>27/2016 </a:t>
            </a:r>
            <a:r>
              <a:rPr lang="cs-CZ" altLang="zh-CN" sz="1800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  <a:hlinkClick r:id="rId3"/>
              </a:rPr>
              <a:t>Sb</a:t>
            </a:r>
            <a:r>
              <a:rPr lang="cs-CZ" altLang="zh-CN" sz="1800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  <a:hlinkClick r:id="rId3"/>
              </a:rPr>
              <a:t>.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o vzdělávání žáků se speciálními vzdělávacími potřebami a žáků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nadaných.</a:t>
            </a:r>
          </a:p>
          <a:p>
            <a:pPr marL="1710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endParaRPr lang="cs-CZ" altLang="zh-CN" sz="1600" dirty="0" smtClean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6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POVAŽUJEME ZA VÍCE NEŽ ŽÁDOUCÍ, ABY ZNALI VŠICHNI PEDAGOGOVÉ NA ŠKOLÁCH!</a:t>
            </a:r>
            <a:endParaRPr lang="cs-CZ" altLang="zh-CN" sz="1600" b="1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60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7200800" cy="5616624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Podpora žáků se speciálními vzdělávacími potřebami se realizuje prostřednictvím </a:t>
            </a:r>
            <a:r>
              <a:rPr lang="cs-CZ" altLang="zh-CN" sz="1800" b="1" i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  <a:hlinkClick r:id="rId2"/>
              </a:rPr>
              <a:t>podpůrných opatření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představujících konkrétní pomoc vzdělávání žáka, a to </a:t>
            </a:r>
          </a:p>
          <a:p>
            <a:pPr algn="just" eaLnBrk="0" fontAlgn="base" hangingPunct="0">
              <a:spcBef>
                <a:spcPts val="1800"/>
              </a:spcBef>
              <a:spcAft>
                <a:spcPct val="0"/>
              </a:spcAft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oblasti metod a forem výuky, možných úprav hodnocení, organizace výuky,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např. zařazením předmětů speciálně pedagogické péče, úprav výuky v rozsahu i obsahu disponibilních hodin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; </a:t>
            </a:r>
          </a:p>
          <a:p>
            <a:pPr algn="just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nutnou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personální podporou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pedagoga při výuce žáků s potřebou podpůrných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opatření (asistentem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pedagoga,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dalším pedagogem, speciálním pedagogem); 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algn="just" eaLnBrk="0" fontAlgn="base" hangingPunct="0">
              <a:spcBef>
                <a:spcPts val="1200"/>
              </a:spcBef>
              <a:spcAft>
                <a:spcPct val="0"/>
              </a:spcAft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využíváním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speciálních učebnic, pomůcek, kompenzačních pomůcek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včetně zařazování nových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technologií. </a:t>
            </a:r>
          </a:p>
          <a:p>
            <a:pPr marL="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*</a:t>
            </a:r>
          </a:p>
          <a:p>
            <a:pPr marL="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Podpůrná opatření se týkají také vyrovnání podmínek u přijímacího řízení na SŠ a úpravy podmínek při ukončování studia, obdobně jako tomu bylo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až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dosud pouze u maturitní zkoušky. </a:t>
            </a: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*</a:t>
            </a:r>
            <a:endParaRPr lang="cs-CZ" altLang="zh-CN" sz="1800" b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0" lvl="0" indent="0" algn="ctr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Podpůrná opatření </a:t>
            </a:r>
            <a:r>
              <a:rPr lang="cs-CZ" altLang="zh-CN" sz="1800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2. až 5. stupně představují </a:t>
            </a:r>
            <a:r>
              <a:rPr lang="cs-CZ" altLang="zh-CN" sz="1800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zákonné finanční nároky</a:t>
            </a:r>
            <a:r>
              <a:rPr lang="cs-CZ" altLang="zh-CN" sz="1800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!</a:t>
            </a:r>
            <a:endParaRPr lang="cs-CZ" altLang="zh-CN" sz="1800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32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5328592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endParaRPr lang="cs-CZ" altLang="zh-CN" sz="1800" b="1" u="sng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Postup </a:t>
            </a:r>
            <a:r>
              <a:rPr lang="cs-CZ" altLang="zh-CN" sz="1800" b="1" u="sng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školy při poskytování podpůrných opatření prvního stupně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endParaRPr lang="cs-CZ" altLang="zh-CN" sz="1800" b="1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 § 10 vyhl. č. 27/2016 Sb.)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zahájením poskytování podpůrných opatření prvního stupně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zpracuje škola plán pedagogické podpory žáka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PLPP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), který průběžně aktualizuje v souladu s vývojem speciálních vzdělávacích potřeb žáka.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Poskytování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podpůrných opatření prvního stupně škola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nejpozději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 3 měsících škola vyhodnotí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zda podpůrná opatření vedou k naplnění stanovených cílů. Není-li tomu tak, doporučí škola zletilému žákovi nebo zákonnému zástupci žáka využití poradenské pomoci ŠPZ.</a:t>
            </a:r>
          </a:p>
          <a:p>
            <a:pPr marL="302850" indent="-285750" algn="just" eaLnBrk="0" fontAlgn="base" hangingPunct="0">
              <a:spcBef>
                <a:spcPts val="600"/>
              </a:spcBef>
              <a:spcAft>
                <a:spcPct val="0"/>
              </a:spcAft>
            </a:pPr>
            <a:endParaRPr lang="cs-CZ" altLang="zh-CN" sz="1800" b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u="sng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Postup před přiznáním podpůrných opatření druhého až pátého </a:t>
            </a: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stupně</a:t>
            </a:r>
          </a:p>
          <a:p>
            <a:pPr marL="17100" indent="0" algn="just" eaLnBrk="0" fontAlgn="base" hangingPunct="0">
              <a:spcBef>
                <a:spcPts val="0"/>
              </a:spcBef>
              <a:spcAft>
                <a:spcPct val="0"/>
              </a:spcAft>
              <a:buNone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(z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§ 11 až 16 vyhl. č. 27/2016 Sb.)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Určený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pedagogický pracovník</a:t>
            </a:r>
            <a:r>
              <a:rPr lang="cs-CZ" altLang="zh-CN" sz="1800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odpovídá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 spolupráci se ŠPZ v souvislosti s doporučením podpůrných opatření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Pro účely poskytování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pomoci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ŠPZ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zajistí škola bezodkladné předání plánu pedagogické podpory ŠPZ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pokud se žák podle něho vzdělával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7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5328592"/>
          </a:xfrm>
        </p:spPr>
        <p:txBody>
          <a:bodyPr>
            <a:noAutofit/>
          </a:bodyPr>
          <a:lstStyle/>
          <a:p>
            <a:pPr marL="360000" algn="just" eaLnBrk="0" fontAlgn="base" hangingPunct="0">
              <a:spcBef>
                <a:spcPts val="0"/>
              </a:spcBef>
              <a:spcAft>
                <a:spcPct val="0"/>
              </a:spcAft>
              <a:buFont typeface="+mj-lt"/>
              <a:buAutoNum type="arabicPeriod" startAt="2"/>
            </a:pPr>
            <a:endParaRPr lang="cs-CZ" altLang="zh-CN" sz="1800" b="1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případě podpůrného opatření spočívajícího v používání kompenzačních pomůcek, speciálních učebnic a speciálních učebních pomůcek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ŠPZ doporučí přednostně ty pomůcky, kterými již škola disponuje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ŠPZ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projedná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před vydáním doporučení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návrh doporučených podpůrných opatření se školou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zletilým žákem nebo zákonným zástupcem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žáka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přihlédne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k jejich vyjádření.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ŠPZ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zpracovává zprávu 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doporučení - zákonný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zástupce žáka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je informován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o jejich obsahu a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poučen o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možnosti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podat žádost o revizi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Platnost doporučení </a:t>
            </a:r>
            <a:r>
              <a:rPr lang="cs-CZ" altLang="zh-CN" sz="1800" b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zpravidla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 nepřesáhne 2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roky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Škola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ve spolupráci se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ŠPZ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zákonným zástupcem žáka průběžně vyhodnocuje poskytování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PO.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ŠPZ vyhodnotí poskytování podpůrných </a:t>
            </a:r>
            <a:r>
              <a:rPr lang="cs-CZ" altLang="zh-CN" sz="1800" b="1" u="sng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nejdéle do </a:t>
            </a:r>
            <a:r>
              <a:rPr lang="cs-CZ" altLang="zh-CN" sz="1800" b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1 roku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 od vydání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doporučení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IVP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rovněž 1x ročně).</a:t>
            </a:r>
            <a:endParaRPr lang="cs-CZ" altLang="zh-CN" sz="1800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endParaRPr lang="cs-CZ" altLang="zh-CN" sz="1800" b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4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836712"/>
            <a:ext cx="7200800" cy="5386090"/>
          </a:xfrm>
          <a:prstGeom prst="rect">
            <a:avLst/>
          </a:prstGeom>
          <a:solidFill>
            <a:srgbClr val="FFFFCC"/>
          </a:solidFill>
          <a:ln w="1905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15925" lvl="1" indent="-4159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b="1" i="1" u="sng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Je nezbytné předeslat, že zaměstnanci PPP</a:t>
            </a:r>
            <a:endParaRPr lang="cs-CZ" altLang="zh-CN" b="1" i="1" u="sng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  <a:p>
            <a:pPr marL="342900" lvl="1" indent="-3429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Nejsou autory legislativních změn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které nabyly účinnost k 1. 9. 2016 (již od doby prvních návrhů jsme nesouhlasili, připomínkovali, navrhovali změny a činíme tak neustále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!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).</a:t>
            </a:r>
          </a:p>
          <a:p>
            <a:pPr marL="342900" lvl="1" indent="-3429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Jsou nuceni </a:t>
            </a:r>
            <a:r>
              <a:rPr lang="cs-CZ" altLang="zh-CN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postupovat v souladu s legislativou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nemají sebemenší zájem komplikovat život pedagogům - jsme si vědomi náročnosti jejich práce.</a:t>
            </a:r>
            <a:endParaRPr lang="cs-CZ" altLang="zh-CN" i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42900" lvl="1" indent="-3429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Vzhledem k nejednotnému (a neautorizovanému) výkladu některých legislativních ustanovení i oni </a:t>
            </a:r>
            <a:r>
              <a:rPr lang="cs-CZ" altLang="zh-CN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denně řeší řadu problémů a nejasností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.</a:t>
            </a:r>
          </a:p>
          <a:p>
            <a:pPr marL="342900" lvl="1" indent="-3429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Mají vždy </a:t>
            </a:r>
            <a:r>
              <a:rPr lang="cs-CZ" altLang="zh-CN" b="1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snahu vyjít školám vstříc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 v maximální možné míře (při respektování zájmů žáka) dosáhnout kompromisu při projednávání PO.</a:t>
            </a:r>
          </a:p>
          <a:p>
            <a:pPr marL="0" lvl="1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Proto, prosím:</a:t>
            </a: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„NEBOJUJTE“ S NÁMI, ALE </a:t>
            </a:r>
            <a:r>
              <a:rPr lang="cs-CZ" altLang="zh-CN" sz="1600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KOMUNIKUJTE, PTEJTE </a:t>
            </a:r>
            <a:r>
              <a:rPr lang="cs-CZ" altLang="zh-CN" sz="1600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SE!</a:t>
            </a: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POSYTUJTE NÁM POTŘEBNÉ A ÚPLNÉ INFORMACE (NA ŽÁDOSTECH O ŠETŘENÍ …).</a:t>
            </a: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NEKOMPLIKUJTE NÁM PRÁCI NEREÁLNÝMI POŽADAVKY.</a:t>
            </a: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endParaRPr lang="cs-CZ" altLang="zh-CN" sz="1600" i="1" dirty="0" smtClean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POZOR NA INFORMACE, KTERÉ VÁM POSKYTLI TZV. „CERTIFIKOVANÍ ŠKOLITELÉ“!</a:t>
            </a:r>
            <a:endParaRPr lang="cs-CZ" altLang="zh-CN" sz="1600" b="1" i="1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76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5328592"/>
          </a:xfrm>
        </p:spPr>
        <p:txBody>
          <a:bodyPr>
            <a:noAutofit/>
          </a:bodyPr>
          <a:lstStyle/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b="1" u="sng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Žádost o vyšetření žáka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- co a jak: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Zletilý žák nebo zákonný zástupce nezletilého žáka uvede důvody vyšetření, doplní kontaktní údaje (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e-mail, telefon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 a podpis.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Škola 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podrobně a přesně zpracuje informace o dosavadním průběhu vzdělávání žáka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pedagogické zjištění školy - zpráva školy o žákovi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         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viz. </a:t>
            </a:r>
            <a:r>
              <a:rPr lang="cs-CZ" altLang="zh-CN" sz="1800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  <a:hlinkClick r:id="rId2"/>
              </a:rPr>
              <a:t>formulář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 - v přechodném období některé údaje škola nemá.</a:t>
            </a:r>
          </a:p>
          <a:p>
            <a:pPr marL="355600" lvl="1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K nám doručí škola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osobně</a:t>
            </a:r>
            <a:r>
              <a:rPr lang="cs-CZ" altLang="zh-CN" sz="1800" b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listovní poštou 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nebo </a:t>
            </a:r>
            <a:r>
              <a:rPr lang="cs-CZ" altLang="zh-CN" sz="1800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„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sken</a:t>
            </a:r>
            <a:r>
              <a:rPr lang="cs-CZ" altLang="zh-CN" sz="1800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“</a:t>
            </a:r>
            <a:r>
              <a:rPr lang="cs-CZ" altLang="zh-CN" sz="1800" b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cs-CZ" altLang="zh-CN" sz="1800" b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v odpovídající kvalitě a tisknutelném formátu</a:t>
            </a:r>
            <a:r>
              <a:rPr lang="cs-CZ" altLang="zh-CN" sz="1800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(.pdf) datovou schránkou.</a:t>
            </a: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endParaRPr lang="cs-CZ" altLang="zh-CN" sz="1800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</a:pPr>
            <a:endParaRPr lang="cs-CZ" altLang="zh-CN" sz="1800" b="1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endParaRPr lang="cs-CZ" altLang="zh-CN" sz="1800" b="1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17100" indent="0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endParaRPr lang="cs-CZ" altLang="zh-CN" sz="1800" b="1" dirty="0" smtClean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7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3507973"/>
            <a:ext cx="6768752" cy="2908489"/>
          </a:xfrm>
          <a:prstGeom prst="rect">
            <a:avLst/>
          </a:prstGeom>
          <a:solidFill>
            <a:srgbClr val="FFFFCC"/>
          </a:solidFill>
          <a:ln w="1905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15925" lvl="1" indent="-4159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600" b="1" i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AKTUÁLNÍ POZNATKY A ZKUŠENOSTI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pouze částečně zpracované – nejčastěji </a:t>
            </a:r>
            <a:r>
              <a:rPr lang="cs-CZ" altLang="zh-CN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chybí návrhy podpůrných opatření</a:t>
            </a:r>
            <a:r>
              <a:rPr lang="cs-CZ" altLang="zh-CN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ze strany školy (!);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„netisknutelný sken“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při zaslaní </a:t>
            </a:r>
            <a:r>
              <a:rPr lang="cs-CZ" altLang="zh-CN" i="1" dirty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datovou schránku (nutné ve formátu *.</a:t>
            </a:r>
            <a:r>
              <a:rPr lang="cs-CZ" altLang="zh-CN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pdf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);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oblasti personální podpory </a:t>
            </a:r>
            <a:r>
              <a:rPr lang="cs-CZ" altLang="zh-CN" b="1" i="1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nereálné požadavky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(AP pro VPU …);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nutné rozlišovat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kompetence ŠPZ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– PPP nemá ve standardních činnost diagnostiku LMR, PAS atd. (</a:t>
            </a:r>
            <a:r>
              <a:rPr lang="cs-CZ" altLang="zh-CN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obracet se na příslušné SPC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).</a:t>
            </a:r>
          </a:p>
          <a:p>
            <a:pPr marL="0" lvl="1" algn="ctr" eaLnBrk="0" fontAlgn="base" hangingPunct="0">
              <a:spcBef>
                <a:spcPts val="600"/>
              </a:spcBef>
              <a:spcAft>
                <a:spcPct val="0"/>
              </a:spcAft>
            </a:pPr>
            <a:r>
              <a:rPr lang="cs-CZ" altLang="zh-CN" sz="1600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JSME NUCENI VRACET K DOPRACOVÁNÍ!</a:t>
            </a:r>
            <a:endParaRPr lang="cs-CZ" altLang="zh-CN" sz="1600" i="1" dirty="0">
              <a:solidFill>
                <a:srgbClr val="FF0000"/>
              </a:solidFill>
              <a:ea typeface="Times New Roman" pitchFamily="18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35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5328592"/>
          </a:xfrm>
        </p:spPr>
        <p:txBody>
          <a:bodyPr>
            <a:noAutofit/>
          </a:bodyPr>
          <a:lstStyle/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3"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K žádosti škola doloží: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zpracovaný a vyhodnocený plán pedagogické podpory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(PLPP), dle kterého byl žák vzděláván, příp. individuální vzdělávací plán (IVP);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aktualizovaný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seznam kompenzačních pomůcek, speciálních učebnic a speciálních učebních pomůcek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, kterými škola disponuje;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příp. požádá zákonného zástupce žáka o 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dodání výsledků vyšetření jiných odborníku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(pokud má).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8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3212976"/>
            <a:ext cx="6768752" cy="1985159"/>
          </a:xfrm>
          <a:prstGeom prst="rect">
            <a:avLst/>
          </a:prstGeom>
          <a:solidFill>
            <a:srgbClr val="FFFFCC"/>
          </a:solidFill>
          <a:ln w="1905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15925" lvl="1" indent="-4159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600" b="1" i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AKTUÁLNÍ POZNATKY A ZKUŠENOSTI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chybí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vyhodnocení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PLPP;</a:t>
            </a:r>
            <a:endParaRPr lang="cs-CZ" altLang="zh-CN" i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zasílání seznamu pomůcek (oboustranné) - nereálná administrativní zátěž pro všechny - musí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ohlídat školy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!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);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v případě žádosti o diagnostiku VPCH na basi ADHD (+ AP) nutné tuto diagnózu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doložit od psychiatra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cs-CZ" altLang="zh-CN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!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) - urychlení procesu.</a:t>
            </a:r>
          </a:p>
        </p:txBody>
      </p:sp>
    </p:spTree>
    <p:extLst>
      <p:ext uri="{BB962C8B-B14F-4D97-AF65-F5344CB8AC3E}">
        <p14:creationId xmlns:p14="http://schemas.microsoft.com/office/powerpoint/2010/main" val="33794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764705"/>
            <a:ext cx="7200800" cy="5328592"/>
          </a:xfrm>
        </p:spPr>
        <p:txBody>
          <a:bodyPr>
            <a:noAutofit/>
          </a:bodyPr>
          <a:lstStyle/>
          <a:p>
            <a:pPr marL="360000" algn="just" eaLnBrk="0" fontAlgn="base" hangingPunct="0">
              <a:spcBef>
                <a:spcPts val="600"/>
              </a:spcBef>
              <a:spcAft>
                <a:spcPct val="0"/>
              </a:spcAft>
              <a:buFont typeface="+mj-lt"/>
              <a:buAutoNum type="arabicPeriod" startAt="4"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Zákonný zástupce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nezletilého žáka: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jako jediný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může žádat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o službu PPP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(s výjimkou soudního nařízení);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musí se </a:t>
            </a:r>
            <a:r>
              <a:rPr lang="cs-CZ" altLang="zh-CN" sz="1800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dostavit</a:t>
            </a:r>
            <a:r>
              <a:rPr lang="cs-CZ" altLang="zh-CN" sz="1800" b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se žákem k návštěvě PPP </a:t>
            </a: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(informovaný souhlas, anamnéza, souhlas s výsledky šetření a doporučenými PO);</a:t>
            </a:r>
          </a:p>
          <a:p>
            <a:pPr marL="760050" lvl="1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sz="1800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stvrzuje podpisem informovaný souhlas na Doporučení ve škole (před tím podpis pod Zprávou a seznámení s obsahem Doporučení u nás).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5508103" y="74199"/>
            <a:ext cx="3528393" cy="258457"/>
          </a:xfrm>
          <a:prstGeom prst="rect">
            <a:avLst/>
          </a:prstGeom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C7C3-37D4-434A-98E4-E9BAA1299D63}" type="slidenum">
              <a:rPr lang="cs-CZ" smtClean="0"/>
              <a:t>9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03648" y="3429000"/>
            <a:ext cx="6768752" cy="2508379"/>
          </a:xfrm>
          <a:prstGeom prst="rect">
            <a:avLst/>
          </a:prstGeom>
          <a:solidFill>
            <a:srgbClr val="FFFFCC"/>
          </a:solidFill>
          <a:ln w="1905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415925" lvl="1" indent="-415925" algn="just" eaLnBrk="0" fontAlgn="base" hangingPunct="0">
              <a:spcBef>
                <a:spcPts val="600"/>
              </a:spcBef>
              <a:spcAft>
                <a:spcPct val="0"/>
              </a:spcAft>
              <a:buNone/>
            </a:pPr>
            <a:r>
              <a:rPr lang="cs-CZ" altLang="zh-CN" sz="1600" b="1" i="1" u="sng" dirty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AKTUÁLNÍ POZNATKY A ZKUŠENOSTI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nezletilí žáci se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dostaví bez doprovodu zákonného zástupce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(např. prarodiče nebo jiní rodinní příslušníci nestačí) - jsme nuceni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odeslat domů bez vyšetření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;</a:t>
            </a:r>
            <a:endParaRPr lang="cs-CZ" altLang="zh-CN" i="1" dirty="0">
              <a:solidFill>
                <a:srgbClr val="084686"/>
              </a:solidFill>
              <a:ea typeface="Times New Roman" pitchFamily="18" charset="0"/>
              <a:cs typeface="Tahoma" pitchFamily="34" charset="0"/>
            </a:endParaRP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zákonný zástupce se ani po opakované výzvě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nedostaví pro Zprávu 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(Doporučení) - jsme nuceni pozdržet odeslání Doporučení do školy;</a:t>
            </a:r>
          </a:p>
          <a:p>
            <a:pPr marL="266700" lvl="1" indent="-266700" algn="just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bez splnění předchozího bodu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nelze škole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(ani telefonicky) </a:t>
            </a:r>
            <a:r>
              <a:rPr lang="cs-CZ" altLang="zh-CN" b="1" i="1" dirty="0" smtClean="0">
                <a:solidFill>
                  <a:srgbClr val="FF0000"/>
                </a:solidFill>
                <a:ea typeface="Times New Roman" pitchFamily="18" charset="0"/>
                <a:cs typeface="Tahoma" pitchFamily="34" charset="0"/>
              </a:rPr>
              <a:t>sdělovat výsledky</a:t>
            </a:r>
            <a:r>
              <a:rPr lang="cs-CZ" altLang="zh-CN" i="1" dirty="0" smtClean="0">
                <a:solidFill>
                  <a:srgbClr val="084686"/>
                </a:solidFill>
                <a:ea typeface="Times New Roman" pitchFamily="18" charset="0"/>
                <a:cs typeface="Tahoma" pitchFamily="34" charset="0"/>
              </a:rPr>
              <a:t> a doporučená PO.</a:t>
            </a:r>
          </a:p>
        </p:txBody>
      </p:sp>
    </p:spTree>
    <p:extLst>
      <p:ext uri="{BB962C8B-B14F-4D97-AF65-F5344CB8AC3E}">
        <p14:creationId xmlns:p14="http://schemas.microsoft.com/office/powerpoint/2010/main" val="294833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544</TotalTime>
  <Words>1583</Words>
  <Application>Microsoft Office PowerPoint</Application>
  <PresentationFormat>Předvádění na obrazovce (4:3)</PresentationFormat>
  <Paragraphs>134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Piňos</dc:creator>
  <cp:lastModifiedBy>Piňos</cp:lastModifiedBy>
  <cp:revision>54</cp:revision>
  <dcterms:created xsi:type="dcterms:W3CDTF">2016-05-28T19:24:17Z</dcterms:created>
  <dcterms:modified xsi:type="dcterms:W3CDTF">2017-05-17T07:59:06Z</dcterms:modified>
</cp:coreProperties>
</file>