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8" r:id="rId3"/>
    <p:sldId id="259" r:id="rId4"/>
    <p:sldId id="266" r:id="rId5"/>
    <p:sldId id="267" r:id="rId6"/>
    <p:sldId id="276" r:id="rId7"/>
    <p:sldId id="270" r:id="rId8"/>
    <p:sldId id="271" r:id="rId9"/>
    <p:sldId id="275" r:id="rId10"/>
    <p:sldId id="272" r:id="rId11"/>
    <p:sldId id="274" r:id="rId12"/>
    <p:sldId id="273" r:id="rId13"/>
    <p:sldId id="277" r:id="rId14"/>
    <p:sldId id="278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4686"/>
    <a:srgbClr val="FFFFCC"/>
    <a:srgbClr val="CCFFFF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4622" autoAdjust="0"/>
  </p:normalViewPr>
  <p:slideViewPr>
    <p:cSldViewPr>
      <p:cViewPr>
        <p:scale>
          <a:sx n="118" d="100"/>
          <a:sy n="118" d="100"/>
        </p:scale>
        <p:origin x="-1350" y="3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016541-891A-4A2F-9CDD-02C98959D779}" type="datetimeFigureOut">
              <a:rPr lang="cs-CZ" smtClean="0"/>
              <a:t>17.5.2017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05A07C-5ECA-45A4-A117-571C455B957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7188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5A07C-5ECA-45A4-A117-571C455B957A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8884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035DD-9725-464A-9C35-7F46D04D6556}" type="datetime1">
              <a:rPr lang="cs-CZ" smtClean="0"/>
              <a:t>17.5.2017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7C7C3-37D4-434A-98E4-E9BAA1299D6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9077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5EF3C-E7A3-4534-8B31-DA3BACCD1DE0}" type="datetime1">
              <a:rPr lang="cs-CZ" smtClean="0"/>
              <a:t>17.5.2017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7C7C3-37D4-434A-98E4-E9BAA1299D6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521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90B4F-691B-40F1-BFEA-F63E17CE85CC}" type="datetime1">
              <a:rPr lang="cs-CZ" smtClean="0"/>
              <a:t>17.5.2017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7C7C3-37D4-434A-98E4-E9BAA1299D6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7631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28BD2-288C-4F5D-9918-6A757B0B08AC}" type="datetime1">
              <a:rPr lang="cs-CZ" smtClean="0"/>
              <a:t>17.5.2017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7C7C3-37D4-434A-98E4-E9BAA1299D6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3602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5DE3D-85A8-40A1-A122-459FB9E9D670}" type="datetime1">
              <a:rPr lang="cs-CZ" smtClean="0"/>
              <a:t>17.5.2017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7C7C3-37D4-434A-98E4-E9BAA1299D6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3089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6EF5B-CBB4-4F3C-A109-B73896B644DC}" type="datetime1">
              <a:rPr lang="cs-CZ" smtClean="0"/>
              <a:t>17.5.2017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7C7C3-37D4-434A-98E4-E9BAA1299D6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1235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BB98D-EA8E-459F-BB1A-575B3DCB91C2}" type="datetime1">
              <a:rPr lang="cs-CZ" smtClean="0"/>
              <a:t>17.5.2017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7C7C3-37D4-434A-98E4-E9BAA1299D6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0430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FFB32-5139-408A-BAB5-1AA593C01214}" type="datetime1">
              <a:rPr lang="cs-CZ" smtClean="0"/>
              <a:t>17.5.2017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7C7C3-37D4-434A-98E4-E9BAA1299D6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4477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FAD7-BDE2-48DC-A7AE-2A87F97E9BB7}" type="datetime1">
              <a:rPr lang="cs-CZ" smtClean="0"/>
              <a:t>17.5.2017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7C7C3-37D4-434A-98E4-E9BAA1299D6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2503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60842-5987-4C3E-B25A-3DC8430C8354}" type="datetime1">
              <a:rPr lang="cs-CZ" smtClean="0"/>
              <a:t>17.5.2017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7C7C3-37D4-434A-98E4-E9BAA1299D6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6214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F0F47-9597-4E36-8B9E-CB55521CC69C}" type="datetime1">
              <a:rPr lang="cs-CZ" smtClean="0"/>
              <a:t>17.5.2017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7C7C3-37D4-434A-98E4-E9BAA1299D6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9353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65649-A1AF-463A-BB1D-A50CBF11B10C}" type="datetime1">
              <a:rPr lang="cs-CZ" smtClean="0"/>
              <a:t>17.5.2017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7C7C3-37D4-434A-98E4-E9BAA1299D6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5735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hyperlink" Target="http://www.pppbruntal.cz/" TargetMode="Externa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nuv.cz/t/pspp-cleneni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cs-cz.facebook.com/pppbruntal/" TargetMode="External"/><Relationship Id="rId2" Type="http://schemas.openxmlformats.org/officeDocument/2006/relationships/hyperlink" Target="http://www.pppbruntal.cz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akonyprolidi.cz/cs/2016-27" TargetMode="External"/><Relationship Id="rId2" Type="http://schemas.openxmlformats.org/officeDocument/2006/relationships/hyperlink" Target="https://www.zakonyprolidi.cz/cs/2004-56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msmt.cz/o-webu-msmt/spolecne-vzdelavani-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pppbruntal.cz/download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326" y="116632"/>
            <a:ext cx="3496610" cy="3501009"/>
          </a:xfrm>
          <a:prstGeom prst="rect">
            <a:avLst/>
          </a:prstGeom>
        </p:spPr>
      </p:pic>
      <p:sp>
        <p:nvSpPr>
          <p:cNvPr id="5" name="Rámec1"/>
          <p:cNvSpPr txBox="1">
            <a:spLocks noChangeArrowheads="1"/>
          </p:cNvSpPr>
          <p:nvPr/>
        </p:nvSpPr>
        <p:spPr bwMode="auto">
          <a:xfrm>
            <a:off x="2279526" y="1874502"/>
            <a:ext cx="4812754" cy="1626506"/>
          </a:xfrm>
          <a:prstGeom prst="rect">
            <a:avLst/>
          </a:prstGeom>
          <a:noFill/>
          <a:ln>
            <a:noFill/>
          </a:ln>
        </p:spPr>
        <p:txBody>
          <a:bodyPr vert="horz" wrap="square" lIns="92075" tIns="46355" rIns="92075" bIns="46355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zh-CN" sz="3600" b="1" i="0" u="none" strike="noStrike" cap="none" normalizeH="0" baseline="0" dirty="0" smtClean="0">
                <a:ln>
                  <a:noFill/>
                </a:ln>
                <a:solidFill>
                  <a:srgbClr val="084686"/>
                </a:solidFill>
                <a:effectLst/>
                <a:latin typeface="Calibri" pitchFamily="34" charset="0"/>
                <a:ea typeface="Times New Roman" pitchFamily="18" charset="0"/>
                <a:cs typeface="Tahoma" pitchFamily="34" charset="0"/>
              </a:rPr>
              <a:t>SPOLEČNÉ VZDĚLÁVÁNÍ</a:t>
            </a:r>
            <a:endParaRPr kumimoji="0" lang="cs-CZ" altLang="zh-CN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zh-CN" sz="2000" b="1" i="0" u="none" strike="noStrike" cap="none" normalizeH="0" baseline="0" dirty="0" smtClean="0">
                <a:ln>
                  <a:noFill/>
                </a:ln>
                <a:solidFill>
                  <a:srgbClr val="084686"/>
                </a:solidFill>
                <a:effectLst/>
                <a:ea typeface="Times New Roman" pitchFamily="18" charset="0"/>
                <a:cs typeface="Tahoma" pitchFamily="34" charset="0"/>
              </a:rPr>
              <a:t>PRACOVNÍ METODICKÉ SETKÁNÍ</a:t>
            </a:r>
            <a:endParaRPr kumimoji="0" lang="cs-CZ" alt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zh-CN" sz="2000" b="1" i="0" u="none" strike="noStrike" cap="none" normalizeH="0" baseline="0" dirty="0" smtClean="0">
                <a:ln>
                  <a:noFill/>
                </a:ln>
                <a:solidFill>
                  <a:srgbClr val="084686"/>
                </a:solidFill>
                <a:effectLst/>
                <a:ea typeface="Times New Roman" pitchFamily="18" charset="0"/>
                <a:cs typeface="Tahoma" pitchFamily="34" charset="0"/>
              </a:rPr>
              <a:t>S ŘEDITELI ZÁKLADNÍCH ŠKOL</a:t>
            </a:r>
          </a:p>
          <a:p>
            <a:pPr eaLnBrk="0" fontAlgn="base" hangingPunct="0">
              <a:spcBef>
                <a:spcPts val="600"/>
              </a:spcBef>
              <a:spcAft>
                <a:spcPct val="0"/>
              </a:spcAft>
            </a:pPr>
            <a:r>
              <a:rPr kumimoji="0" lang="cs-CZ" altLang="zh-CN" sz="1600" b="1" i="0" u="none" strike="noStrike" cap="none" normalizeH="0" baseline="0" dirty="0" smtClean="0">
                <a:ln>
                  <a:noFill/>
                </a:ln>
                <a:solidFill>
                  <a:srgbClr val="084686"/>
                </a:solidFill>
                <a:effectLst/>
                <a:latin typeface="Calibri" pitchFamily="34" charset="0"/>
                <a:ea typeface="Times New Roman" pitchFamily="18" charset="0"/>
                <a:cs typeface="Tahoma" pitchFamily="34" charset="0"/>
              </a:rPr>
              <a:t>Bruntál,  18. 5. </a:t>
            </a:r>
            <a:r>
              <a:rPr lang="cs-CZ" altLang="zh-CN" sz="1600" b="1" dirty="0" smtClean="0">
                <a:solidFill>
                  <a:srgbClr val="084686"/>
                </a:solidFill>
                <a:latin typeface="Calibri" pitchFamily="34" charset="0"/>
                <a:ea typeface="Times New Roman" pitchFamily="18" charset="0"/>
                <a:cs typeface="Tahoma" pitchFamily="34" charset="0"/>
              </a:rPr>
              <a:t>2017</a:t>
            </a:r>
            <a:endParaRPr lang="cs-CZ" altLang="zh-CN" sz="1600" b="1" dirty="0">
              <a:solidFill>
                <a:srgbClr val="084686"/>
              </a:solidFill>
              <a:latin typeface="Calibri" pitchFamily="34" charset="0"/>
              <a:ea typeface="Times New Roman" pitchFamily="18" charset="0"/>
              <a:cs typeface="Tahoma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zh-CN" sz="1600" b="1" i="0" u="none" strike="noStrike" cap="none" normalizeH="0" baseline="0" dirty="0" smtClean="0">
              <a:ln>
                <a:noFill/>
              </a:ln>
              <a:solidFill>
                <a:srgbClr val="084686"/>
              </a:solidFill>
              <a:effectLst/>
              <a:latin typeface="Calibri" pitchFamily="34" charset="0"/>
              <a:ea typeface="Times New Roman" pitchFamily="18" charset="0"/>
              <a:cs typeface="Tahoma" pitchFamily="34" charset="0"/>
            </a:endParaRPr>
          </a:p>
        </p:txBody>
      </p:sp>
      <p:pic>
        <p:nvPicPr>
          <p:cNvPr id="2049" name="Obrázek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6637" y="4415383"/>
            <a:ext cx="1990725" cy="8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939243" y="3776733"/>
            <a:ext cx="726551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zh-CN" sz="2400" b="1" i="0" u="none" strike="noStrike" cap="none" normalizeH="0" baseline="0" dirty="0" smtClean="0">
                <a:ln>
                  <a:noFill/>
                </a:ln>
                <a:solidFill>
                  <a:srgbClr val="084686"/>
                </a:solidFill>
                <a:effectLst/>
                <a:ea typeface="Times New Roman" pitchFamily="18" charset="0"/>
                <a:cs typeface="Tahoma" pitchFamily="34" charset="0"/>
              </a:rPr>
              <a:t>PEDAGOGICKO - PSYCHOLOGICKÁ PORADNA, BRUNTÁL,</a:t>
            </a:r>
            <a:endParaRPr kumimoji="0" lang="cs-CZ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zh-CN" sz="1600" b="1" i="0" u="none" strike="noStrike" cap="none" normalizeH="0" baseline="0" dirty="0" smtClean="0">
                <a:ln>
                  <a:noFill/>
                </a:ln>
                <a:solidFill>
                  <a:srgbClr val="084686"/>
                </a:solidFill>
                <a:effectLst/>
                <a:latin typeface="Calibri" pitchFamily="34" charset="0"/>
                <a:ea typeface="Times New Roman" pitchFamily="18" charset="0"/>
                <a:cs typeface="Tahoma" pitchFamily="34" charset="0"/>
              </a:rPr>
              <a:t>příspěvková organizace</a:t>
            </a:r>
            <a:endParaRPr kumimoji="0" lang="cs-CZ" altLang="zh-CN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153231" y="5394122"/>
            <a:ext cx="5090689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zh-CN" sz="1600" b="1" i="0" u="none" strike="noStrike" cap="none" normalizeH="0" baseline="0" dirty="0" smtClean="0">
                <a:ln>
                  <a:noFill/>
                </a:ln>
                <a:solidFill>
                  <a:srgbClr val="084686"/>
                </a:solidFill>
                <a:effectLst/>
                <a:ea typeface="Times New Roman" pitchFamily="18" charset="0"/>
                <a:cs typeface="Tahoma" pitchFamily="34" charset="0"/>
              </a:rPr>
              <a:t>Krnovská 9, 792 01 Bruntál</a:t>
            </a:r>
            <a:endParaRPr kumimoji="0" lang="cs-CZ" altLang="zh-CN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zh-CN" sz="1600" b="0" i="0" u="none" strike="noStrike" cap="none" normalizeH="0" baseline="0" dirty="0" smtClean="0">
                <a:ln>
                  <a:noFill/>
                </a:ln>
                <a:solidFill>
                  <a:srgbClr val="084686"/>
                </a:solidFill>
                <a:effectLst/>
                <a:ea typeface="Times New Roman" pitchFamily="18" charset="0"/>
                <a:cs typeface="Tahoma" pitchFamily="34" charset="0"/>
              </a:rPr>
              <a:t>IČ:</a:t>
            </a:r>
            <a:r>
              <a:rPr kumimoji="0" lang="cs-CZ" altLang="zh-CN" sz="1600" b="1" i="0" u="none" strike="noStrike" cap="none" normalizeH="0" baseline="0" dirty="0" smtClean="0">
                <a:ln>
                  <a:noFill/>
                </a:ln>
                <a:solidFill>
                  <a:srgbClr val="084686"/>
                </a:solidFill>
                <a:effectLst/>
                <a:ea typeface="Times New Roman" pitchFamily="18" charset="0"/>
                <a:cs typeface="Tahoma" pitchFamily="34" charset="0"/>
              </a:rPr>
              <a:t> 60802774</a:t>
            </a:r>
            <a:endParaRPr kumimoji="0" lang="cs-CZ" altLang="zh-CN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zh-CN" sz="1600" b="0" i="0" u="none" strike="noStrike" cap="none" normalizeH="0" baseline="0" dirty="0" smtClean="0">
                <a:ln>
                  <a:noFill/>
                </a:ln>
                <a:solidFill>
                  <a:srgbClr val="084686"/>
                </a:solidFill>
                <a:effectLst/>
                <a:ea typeface="Times New Roman" pitchFamily="18" charset="0"/>
                <a:cs typeface="Tahoma" pitchFamily="34" charset="0"/>
              </a:rPr>
              <a:t>tel.:</a:t>
            </a:r>
            <a:r>
              <a:rPr kumimoji="0" lang="cs-CZ" altLang="zh-CN" sz="1600" b="1" i="0" u="none" strike="noStrike" cap="none" normalizeH="0" baseline="0" dirty="0" smtClean="0">
                <a:ln>
                  <a:noFill/>
                </a:ln>
                <a:solidFill>
                  <a:srgbClr val="084686"/>
                </a:solidFill>
                <a:effectLst/>
                <a:ea typeface="Times New Roman" pitchFamily="18" charset="0"/>
                <a:cs typeface="Tahoma" pitchFamily="34" charset="0"/>
              </a:rPr>
              <a:t> 554 717 737</a:t>
            </a:r>
            <a:endParaRPr kumimoji="0" lang="cs-CZ" altLang="zh-CN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zh-CN" sz="1600" b="0" i="0" u="none" strike="noStrike" cap="none" normalizeH="0" baseline="0" dirty="0" smtClean="0">
                <a:ln>
                  <a:noFill/>
                </a:ln>
                <a:solidFill>
                  <a:srgbClr val="084686"/>
                </a:solidFill>
                <a:effectLst/>
                <a:ea typeface="Times New Roman" pitchFamily="18" charset="0"/>
                <a:cs typeface="Tahoma" pitchFamily="34" charset="0"/>
              </a:rPr>
              <a:t>e-mail:</a:t>
            </a:r>
            <a:r>
              <a:rPr kumimoji="0" lang="cs-CZ" altLang="zh-CN" sz="1600" b="1" i="0" u="none" strike="noStrike" cap="none" normalizeH="0" baseline="0" dirty="0" smtClean="0">
                <a:ln>
                  <a:noFill/>
                </a:ln>
                <a:solidFill>
                  <a:srgbClr val="084686"/>
                </a:solidFill>
                <a:effectLst/>
                <a:ea typeface="Times New Roman" pitchFamily="18" charset="0"/>
                <a:cs typeface="Tahoma" pitchFamily="34" charset="0"/>
              </a:rPr>
              <a:t> info@pppbruntal.cz		</a:t>
            </a:r>
            <a:r>
              <a:rPr kumimoji="0" lang="cs-CZ" altLang="zh-CN" sz="1600" b="0" i="0" u="none" strike="noStrike" cap="none" normalizeH="0" baseline="0" dirty="0" smtClean="0">
                <a:ln>
                  <a:noFill/>
                </a:ln>
                <a:solidFill>
                  <a:srgbClr val="084686"/>
                </a:solidFill>
                <a:effectLst/>
                <a:ea typeface="Times New Roman" pitchFamily="18" charset="0"/>
                <a:cs typeface="Tahoma" pitchFamily="34" charset="0"/>
              </a:rPr>
              <a:t>web:</a:t>
            </a:r>
            <a:r>
              <a:rPr kumimoji="0" lang="cs-CZ" altLang="zh-CN" sz="1600" b="1" i="0" u="none" strike="noStrike" cap="none" normalizeH="0" baseline="0" dirty="0" smtClean="0">
                <a:ln>
                  <a:noFill/>
                </a:ln>
                <a:solidFill>
                  <a:srgbClr val="084686"/>
                </a:solidFill>
                <a:effectLst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cs-CZ" altLang="zh-CN" sz="1600" b="1" i="0" u="none" strike="noStrike" cap="none" normalizeH="0" dirty="0" smtClean="0">
                <a:ln>
                  <a:noFill/>
                </a:ln>
                <a:solidFill>
                  <a:srgbClr val="084686"/>
                </a:solidFill>
                <a:effectLst/>
                <a:ea typeface="Times New Roman" pitchFamily="18" charset="0"/>
                <a:cs typeface="Tahoma" pitchFamily="34" charset="0"/>
                <a:hlinkClick r:id="rId5"/>
              </a:rPr>
              <a:t>www.pppbruntal.cz</a:t>
            </a:r>
            <a:endParaRPr kumimoji="0" lang="cs-CZ" altLang="zh-CN" sz="1600" b="0" i="0" u="none" strike="noStrike" cap="none" normalizeH="0" dirty="0" smtClean="0">
              <a:ln>
                <a:noFill/>
              </a:ln>
              <a:solidFill>
                <a:srgbClr val="084686"/>
              </a:solidFill>
              <a:effectLst/>
              <a:cs typeface="Arial" pitchFamily="34" charset="0"/>
            </a:endParaRP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5508103" y="74199"/>
            <a:ext cx="3528393" cy="258457"/>
          </a:xfrm>
          <a:prstGeom prst="rect">
            <a:avLst/>
          </a:prstGeom>
        </p:spPr>
      </p:pic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7C7C3-37D4-434A-98E4-E9BAA1299D63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251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764704"/>
            <a:ext cx="7200800" cy="5544615"/>
          </a:xfrm>
        </p:spPr>
        <p:txBody>
          <a:bodyPr>
            <a:noAutofit/>
          </a:bodyPr>
          <a:lstStyle/>
          <a:p>
            <a:pPr marL="17100" indent="0" algn="just" eaLnBrk="0" fontAlgn="base" hangingPunct="0">
              <a:spcBef>
                <a:spcPts val="600"/>
              </a:spcBef>
              <a:spcAft>
                <a:spcPct val="0"/>
              </a:spcAft>
              <a:buNone/>
            </a:pPr>
            <a:r>
              <a:rPr lang="cs-CZ" altLang="zh-CN" sz="1800" b="1" u="sng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PŘEDMĚT SPECIÁLNĚ PEDAGOGICKÉ PÉČE</a:t>
            </a:r>
            <a:r>
              <a:rPr lang="cs-CZ" altLang="zh-CN" sz="1800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 (PSPP)</a:t>
            </a:r>
          </a:p>
          <a:p>
            <a:pPr marL="17100" indent="0" algn="just" eaLnBrk="0" fontAlgn="base" hangingPunct="0">
              <a:spcBef>
                <a:spcPts val="600"/>
              </a:spcBef>
              <a:spcAft>
                <a:spcPct val="0"/>
              </a:spcAft>
              <a:buNone/>
            </a:pPr>
            <a:r>
              <a:rPr lang="cs-CZ" altLang="zh-CN" sz="1800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Možné poskytovat </a:t>
            </a:r>
            <a:r>
              <a:rPr lang="cs-CZ" altLang="zh-CN" sz="1800" b="1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od </a:t>
            </a:r>
            <a:r>
              <a:rPr lang="cs-CZ" altLang="zh-CN" sz="1800" b="1" dirty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2. stupně </a:t>
            </a:r>
            <a:r>
              <a:rPr lang="cs-CZ" altLang="zh-CN" sz="1800" dirty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PO</a:t>
            </a:r>
            <a:r>
              <a:rPr lang="cs-CZ" altLang="zh-CN" sz="1800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.</a:t>
            </a:r>
          </a:p>
          <a:p>
            <a:pPr marL="17100" indent="0" algn="just" eaLnBrk="0" fontAlgn="base" hangingPunct="0">
              <a:spcBef>
                <a:spcPts val="600"/>
              </a:spcBef>
              <a:spcAft>
                <a:spcPct val="0"/>
              </a:spcAft>
              <a:buNone/>
            </a:pPr>
            <a:r>
              <a:rPr lang="cs-CZ" altLang="zh-CN" sz="1800" dirty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PSPP je zajišťován </a:t>
            </a:r>
            <a:r>
              <a:rPr lang="cs-CZ" altLang="zh-CN" sz="1800" b="1" dirty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spec. pedagogem nebo pedagogem s rozšířenou kompetencí pro oblast spec. pedagogiky</a:t>
            </a:r>
            <a:r>
              <a:rPr lang="cs-CZ" altLang="zh-CN" sz="1800" dirty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 </a:t>
            </a:r>
            <a:r>
              <a:rPr lang="cs-CZ" altLang="zh-CN" sz="1800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=&gt; </a:t>
            </a:r>
            <a:r>
              <a:rPr lang="cs-CZ" altLang="zh-CN" sz="1800" dirty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přímá pedagogická činnost.</a:t>
            </a:r>
          </a:p>
          <a:p>
            <a:pPr marL="17100" indent="0" algn="just" eaLnBrk="0" fontAlgn="base" hangingPunct="0">
              <a:spcBef>
                <a:spcPts val="600"/>
              </a:spcBef>
              <a:spcAft>
                <a:spcPct val="0"/>
              </a:spcAft>
              <a:buNone/>
            </a:pPr>
            <a:r>
              <a:rPr lang="cs-CZ" altLang="zh-CN" sz="1800" b="1" i="1" dirty="0" smtClean="0">
                <a:solidFill>
                  <a:srgbClr val="FF0000"/>
                </a:solidFill>
                <a:ea typeface="Times New Roman" pitchFamily="18" charset="0"/>
                <a:cs typeface="Tahoma" pitchFamily="34" charset="0"/>
              </a:rPr>
              <a:t>A</a:t>
            </a:r>
            <a:r>
              <a:rPr lang="cs-CZ" altLang="zh-CN" sz="1800" b="1" i="1" dirty="0">
                <a:solidFill>
                  <a:srgbClr val="FF0000"/>
                </a:solidFill>
                <a:ea typeface="Times New Roman" pitchFamily="18" charset="0"/>
                <a:cs typeface="Tahoma" pitchFamily="34" charset="0"/>
              </a:rPr>
              <a:t>) </a:t>
            </a:r>
            <a:r>
              <a:rPr lang="cs-CZ" altLang="zh-CN" sz="1800" b="1" i="1" dirty="0" smtClean="0">
                <a:solidFill>
                  <a:srgbClr val="FF0000"/>
                </a:solidFill>
                <a:ea typeface="Times New Roman" pitchFamily="18" charset="0"/>
                <a:cs typeface="Tahoma" pitchFamily="34" charset="0"/>
              </a:rPr>
              <a:t>PSPP jako vyučovací předmět</a:t>
            </a:r>
          </a:p>
          <a:p>
            <a:pPr marL="360000" algn="just" eaLnBrk="0" fontAlgn="base" hangingPunct="0">
              <a:spcBef>
                <a:spcPts val="600"/>
              </a:spcBef>
              <a:spcAft>
                <a:spcPct val="0"/>
              </a:spcAft>
              <a:buFont typeface="+mj-lt"/>
              <a:buAutoNum type="arabicPeriod"/>
            </a:pPr>
            <a:r>
              <a:rPr lang="cs-CZ" altLang="zh-CN" sz="1800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Např. </a:t>
            </a:r>
            <a:r>
              <a:rPr lang="cs-CZ" altLang="zh-CN" sz="1800" dirty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zdravotní tělesná výchova, český znakový </a:t>
            </a:r>
            <a:r>
              <a:rPr lang="cs-CZ" altLang="zh-CN" sz="1800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jazyk atd. – PSPP je </a:t>
            </a:r>
            <a:r>
              <a:rPr lang="cs-CZ" altLang="zh-CN" sz="1800" b="1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zapracován do ŠVP </a:t>
            </a:r>
            <a:r>
              <a:rPr lang="cs-CZ" altLang="zh-CN" sz="1800" b="1" dirty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a </a:t>
            </a:r>
            <a:r>
              <a:rPr lang="cs-CZ" altLang="zh-CN" sz="1800" b="1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klasifikován </a:t>
            </a:r>
            <a:r>
              <a:rPr lang="cs-CZ" altLang="zh-CN" sz="1800" dirty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formou slovního hodnocení.</a:t>
            </a:r>
          </a:p>
          <a:p>
            <a:pPr marL="360000" algn="just" eaLnBrk="0" fontAlgn="base" hangingPunct="0">
              <a:spcBef>
                <a:spcPts val="600"/>
              </a:spcBef>
              <a:spcAft>
                <a:spcPct val="0"/>
              </a:spcAft>
              <a:buFont typeface="+mj-lt"/>
              <a:buAutoNum type="arabicPeriod"/>
            </a:pPr>
            <a:r>
              <a:rPr lang="cs-CZ" altLang="zh-CN" sz="1800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Předmět je realizován </a:t>
            </a:r>
            <a:r>
              <a:rPr lang="cs-CZ" altLang="zh-CN" sz="1800" b="1" dirty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v disponibilních hodinách </a:t>
            </a:r>
            <a:r>
              <a:rPr lang="cs-CZ" altLang="zh-CN" sz="1800" dirty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daných </a:t>
            </a:r>
            <a:r>
              <a:rPr lang="cs-CZ" altLang="zh-CN" sz="1800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RVP a </a:t>
            </a:r>
            <a:r>
              <a:rPr lang="cs-CZ" altLang="zh-CN" sz="1800" dirty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započítává se do maximálního počtu povinných vyučovacích </a:t>
            </a:r>
            <a:r>
              <a:rPr lang="cs-CZ" altLang="zh-CN" sz="1800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hodin.</a:t>
            </a:r>
            <a:endParaRPr lang="cs-CZ" altLang="zh-CN" sz="1800" dirty="0">
              <a:solidFill>
                <a:srgbClr val="084686"/>
              </a:solidFill>
              <a:ea typeface="Times New Roman" pitchFamily="18" charset="0"/>
              <a:cs typeface="Tahoma" pitchFamily="34" charset="0"/>
            </a:endParaRPr>
          </a:p>
          <a:p>
            <a:pPr marL="17100" indent="0" algn="just" eaLnBrk="0" fontAlgn="base" hangingPunct="0">
              <a:spcBef>
                <a:spcPts val="600"/>
              </a:spcBef>
              <a:spcAft>
                <a:spcPct val="0"/>
              </a:spcAft>
              <a:buNone/>
            </a:pPr>
            <a:r>
              <a:rPr lang="cs-CZ" altLang="zh-CN" sz="1800" b="1" i="1" dirty="0" smtClean="0">
                <a:solidFill>
                  <a:srgbClr val="FF0000"/>
                </a:solidFill>
                <a:ea typeface="Times New Roman" pitchFamily="18" charset="0"/>
                <a:cs typeface="Tahoma" pitchFamily="34" charset="0"/>
              </a:rPr>
              <a:t>B</a:t>
            </a:r>
            <a:r>
              <a:rPr lang="cs-CZ" altLang="zh-CN" sz="1800" b="1" i="1" dirty="0">
                <a:solidFill>
                  <a:srgbClr val="FF0000"/>
                </a:solidFill>
                <a:ea typeface="Times New Roman" pitchFamily="18" charset="0"/>
                <a:cs typeface="Tahoma" pitchFamily="34" charset="0"/>
              </a:rPr>
              <a:t>) </a:t>
            </a:r>
            <a:r>
              <a:rPr lang="cs-CZ" altLang="zh-CN" sz="1800" b="1" i="1" dirty="0" smtClean="0">
                <a:solidFill>
                  <a:srgbClr val="FF0000"/>
                </a:solidFill>
                <a:ea typeface="Times New Roman" pitchFamily="18" charset="0"/>
                <a:cs typeface="Tahoma" pitchFamily="34" charset="0"/>
              </a:rPr>
              <a:t>PSPP jako forma další péče o žáka</a:t>
            </a:r>
          </a:p>
          <a:p>
            <a:pPr marL="360000" algn="just" eaLnBrk="0" fontAlgn="base" hangingPunct="0">
              <a:spcBef>
                <a:spcPts val="600"/>
              </a:spcBef>
              <a:spcAft>
                <a:spcPct val="0"/>
              </a:spcAft>
              <a:buFont typeface="+mj-lt"/>
              <a:buAutoNum type="arabicPeriod"/>
            </a:pPr>
            <a:r>
              <a:rPr lang="cs-CZ" altLang="zh-CN" sz="1800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Intervence</a:t>
            </a:r>
            <a:r>
              <a:rPr lang="cs-CZ" altLang="zh-CN" sz="1800" dirty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, která má přispět ke </a:t>
            </a:r>
            <a:r>
              <a:rPr lang="cs-CZ" altLang="zh-CN" sz="1800" b="1" dirty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zlepšení aktuálních obtíží žáka </a:t>
            </a:r>
            <a:r>
              <a:rPr lang="cs-CZ" altLang="zh-CN" sz="1800" dirty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(dříve označované jako „nápravy</a:t>
            </a:r>
            <a:r>
              <a:rPr lang="cs-CZ" altLang="zh-CN" sz="1800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“) - reedukace VPU, logopedická péče …</a:t>
            </a:r>
          </a:p>
          <a:p>
            <a:pPr marL="360000" algn="just" eaLnBrk="0" fontAlgn="base" hangingPunct="0">
              <a:spcBef>
                <a:spcPts val="600"/>
              </a:spcBef>
              <a:spcAft>
                <a:spcPct val="0"/>
              </a:spcAft>
              <a:buFont typeface="+mj-lt"/>
              <a:buAutoNum type="arabicPeriod"/>
            </a:pPr>
            <a:r>
              <a:rPr lang="cs-CZ" altLang="zh-CN" sz="1800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PSPP </a:t>
            </a:r>
            <a:r>
              <a:rPr lang="cs-CZ" altLang="zh-CN" sz="1800" b="1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nemá povahu </a:t>
            </a:r>
            <a:r>
              <a:rPr lang="cs-CZ" altLang="zh-CN" sz="1800" b="1" dirty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povinné vyučovací hodiny </a:t>
            </a:r>
            <a:r>
              <a:rPr lang="cs-CZ" altLang="zh-CN" sz="1800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a </a:t>
            </a:r>
            <a:r>
              <a:rPr lang="cs-CZ" altLang="zh-CN" sz="1800" b="1" dirty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nezapočítává se do </a:t>
            </a:r>
            <a:r>
              <a:rPr lang="cs-CZ" altLang="zh-CN" sz="1800" b="1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max. </a:t>
            </a:r>
            <a:r>
              <a:rPr lang="cs-CZ" altLang="zh-CN" sz="1800" b="1" dirty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týdenního počtu</a:t>
            </a:r>
            <a:r>
              <a:rPr lang="cs-CZ" altLang="zh-CN" sz="1800" dirty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 povinných vyučovacích hodin stanoveného </a:t>
            </a:r>
            <a:r>
              <a:rPr lang="cs-CZ" altLang="zh-CN" sz="1800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RVP.</a:t>
            </a:r>
            <a:endParaRPr lang="cs-CZ" altLang="zh-CN" sz="1800" dirty="0">
              <a:solidFill>
                <a:srgbClr val="084686"/>
              </a:solidFill>
              <a:ea typeface="Times New Roman" pitchFamily="18" charset="0"/>
              <a:cs typeface="Tahoma" pitchFamily="34" charset="0"/>
            </a:endParaRPr>
          </a:p>
          <a:p>
            <a:pPr marL="360000" algn="just" eaLnBrk="0" fontAlgn="base" hangingPunct="0">
              <a:spcBef>
                <a:spcPts val="600"/>
              </a:spcBef>
              <a:spcAft>
                <a:spcPct val="0"/>
              </a:spcAft>
              <a:buFont typeface="+mj-lt"/>
              <a:buAutoNum type="arabicPeriod"/>
            </a:pPr>
            <a:r>
              <a:rPr lang="cs-CZ" altLang="zh-CN" sz="1800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Nejsou nutné učební </a:t>
            </a:r>
            <a:r>
              <a:rPr lang="cs-CZ" altLang="zh-CN" sz="1800" dirty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osnovy, </a:t>
            </a:r>
            <a:r>
              <a:rPr lang="cs-CZ" altLang="zh-CN" sz="1800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stačí </a:t>
            </a:r>
            <a:r>
              <a:rPr lang="cs-CZ" altLang="zh-CN" sz="1800" b="1" dirty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informace </a:t>
            </a:r>
            <a:r>
              <a:rPr lang="cs-CZ" altLang="zh-CN" sz="1800" b="1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v ŠVP</a:t>
            </a:r>
            <a:r>
              <a:rPr lang="cs-CZ" altLang="zh-CN" sz="1800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 (zabezpečení </a:t>
            </a:r>
            <a:r>
              <a:rPr lang="cs-CZ" altLang="zh-CN" sz="1800" dirty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výuky žáků se SVP nebo v části charakteristika vyučovaného </a:t>
            </a:r>
            <a:r>
              <a:rPr lang="cs-CZ" altLang="zh-CN" sz="1800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předmětu).</a:t>
            </a:r>
          </a:p>
          <a:p>
            <a:pPr marL="17100" indent="0" algn="ctr" eaLnBrk="0" fontAlgn="base" hangingPunct="0">
              <a:spcBef>
                <a:spcPts val="1200"/>
              </a:spcBef>
              <a:spcAft>
                <a:spcPct val="0"/>
              </a:spcAft>
              <a:buNone/>
            </a:pPr>
            <a:r>
              <a:rPr lang="cs-CZ" altLang="zh-CN" sz="1600" dirty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Z</a:t>
            </a:r>
            <a:r>
              <a:rPr lang="cs-CZ" altLang="zh-CN" sz="1600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droj: </a:t>
            </a:r>
            <a:r>
              <a:rPr lang="cs-CZ" altLang="zh-CN" sz="1600" i="1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  <a:hlinkClick r:id="rId2"/>
              </a:rPr>
              <a:t>www.nuv.cz</a:t>
            </a:r>
            <a:endParaRPr lang="cs-CZ" altLang="zh-CN" sz="1600" i="1" dirty="0">
              <a:solidFill>
                <a:srgbClr val="084686"/>
              </a:solidFill>
              <a:ea typeface="Times New Roman" pitchFamily="18" charset="0"/>
              <a:cs typeface="Tahoma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5508103" y="74199"/>
            <a:ext cx="3528393" cy="258457"/>
          </a:xfrm>
          <a:prstGeom prst="rect">
            <a:avLst/>
          </a:prstGeom>
        </p:spPr>
      </p:pic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7C7C3-37D4-434A-98E4-E9BAA1299D63}" type="slidenum">
              <a:rPr lang="cs-CZ" smtClean="0"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176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764704"/>
            <a:ext cx="7200800" cy="5544615"/>
          </a:xfrm>
        </p:spPr>
        <p:txBody>
          <a:bodyPr>
            <a:noAutofit/>
          </a:bodyPr>
          <a:lstStyle/>
          <a:p>
            <a:pPr marL="17100" indent="0" algn="just" eaLnBrk="0" fontAlgn="base" hangingPunct="0">
              <a:spcBef>
                <a:spcPts val="600"/>
              </a:spcBef>
              <a:spcAft>
                <a:spcPct val="0"/>
              </a:spcAft>
              <a:buNone/>
            </a:pPr>
            <a:r>
              <a:rPr lang="cs-CZ" altLang="zh-CN" sz="1800" b="1" u="sng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PEDAGOGICKÁ INTERVENCE</a:t>
            </a:r>
            <a:r>
              <a:rPr lang="cs-CZ" altLang="zh-CN" sz="1800" u="sng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 - podpora přípravy na školu</a:t>
            </a:r>
            <a:r>
              <a:rPr lang="cs-CZ" altLang="zh-CN" sz="1800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 (PI)</a:t>
            </a:r>
          </a:p>
          <a:p>
            <a:pPr marL="17100" indent="0" algn="just" eaLnBrk="0" fontAlgn="base" hangingPunct="0">
              <a:spcBef>
                <a:spcPts val="600"/>
              </a:spcBef>
              <a:spcAft>
                <a:spcPct val="0"/>
              </a:spcAft>
              <a:buNone/>
            </a:pPr>
            <a:r>
              <a:rPr lang="cs-CZ" altLang="zh-CN" sz="1800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Možné poskytovat </a:t>
            </a:r>
            <a:r>
              <a:rPr lang="cs-CZ" altLang="zh-CN" sz="1800" b="1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od </a:t>
            </a:r>
            <a:r>
              <a:rPr lang="cs-CZ" altLang="zh-CN" sz="1800" b="1" dirty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2. stupně </a:t>
            </a:r>
            <a:r>
              <a:rPr lang="cs-CZ" altLang="zh-CN" sz="1800" dirty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PO</a:t>
            </a:r>
            <a:r>
              <a:rPr lang="cs-CZ" altLang="zh-CN" sz="1800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.</a:t>
            </a:r>
          </a:p>
          <a:p>
            <a:pPr marL="360000" algn="just" eaLnBrk="0" fontAlgn="base" hangingPunct="0">
              <a:spcBef>
                <a:spcPts val="600"/>
              </a:spcBef>
              <a:spcAft>
                <a:spcPct val="0"/>
              </a:spcAft>
              <a:buFont typeface="+mj-lt"/>
              <a:buAutoNum type="arabicPeriod"/>
            </a:pPr>
            <a:r>
              <a:rPr lang="cs-CZ" altLang="zh-CN" sz="1800" dirty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Pedagogická intervence slouží k </a:t>
            </a:r>
            <a:r>
              <a:rPr lang="cs-CZ" altLang="zh-CN" sz="1800" b="1" dirty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podpoře přípravy žáků na vzdělávání, k podpoře vzdělávání předmětů, ve kterých žák selhává, případně k posílení strategií učení</a:t>
            </a:r>
            <a:r>
              <a:rPr lang="cs-CZ" altLang="zh-CN" sz="1800" dirty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.</a:t>
            </a:r>
          </a:p>
          <a:p>
            <a:pPr marL="360000" algn="just" eaLnBrk="0" fontAlgn="base" hangingPunct="0">
              <a:spcBef>
                <a:spcPts val="600"/>
              </a:spcBef>
              <a:spcAft>
                <a:spcPct val="0"/>
              </a:spcAft>
              <a:buFont typeface="+mj-lt"/>
              <a:buAutoNum type="arabicPeriod"/>
            </a:pPr>
            <a:r>
              <a:rPr lang="cs-CZ" altLang="zh-CN" sz="1800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Jde o individuální </a:t>
            </a:r>
            <a:r>
              <a:rPr lang="cs-CZ" altLang="zh-CN" sz="1800" dirty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nebo </a:t>
            </a:r>
            <a:r>
              <a:rPr lang="cs-CZ" altLang="zh-CN" sz="1800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skupinovou práci </a:t>
            </a:r>
            <a:r>
              <a:rPr lang="cs-CZ" altLang="zh-CN" sz="1800" dirty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se žákem nebo žáky, která slouží k </a:t>
            </a:r>
            <a:r>
              <a:rPr lang="cs-CZ" altLang="zh-CN" sz="1800" b="1" dirty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podpoře žákova učení a ke kompenzaci nedostatečné domácí přípravy na výuku, dále k rozvoji vědomostí a dovedností žáka, k rozvoji jazykových kompetencí a sociálních a adaptivních dovedností</a:t>
            </a:r>
            <a:r>
              <a:rPr lang="cs-CZ" altLang="zh-CN" sz="1800" dirty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.</a:t>
            </a:r>
            <a:endParaRPr lang="cs-CZ" altLang="zh-CN" sz="1800" dirty="0" smtClean="0">
              <a:solidFill>
                <a:srgbClr val="084686"/>
              </a:solidFill>
              <a:ea typeface="Times New Roman" pitchFamily="18" charset="0"/>
              <a:cs typeface="Tahoma" pitchFamily="34" charset="0"/>
            </a:endParaRPr>
          </a:p>
          <a:p>
            <a:pPr marL="15875" indent="339725" algn="just" eaLnBrk="0" fontAlgn="base" hangingPunct="0">
              <a:spcBef>
                <a:spcPts val="600"/>
              </a:spcBef>
              <a:spcAft>
                <a:spcPct val="0"/>
              </a:spcAft>
              <a:buNone/>
            </a:pPr>
            <a:r>
              <a:rPr lang="cs-CZ" altLang="zh-CN" sz="1800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Rozsah:	2. stupeň PO - </a:t>
            </a:r>
            <a:r>
              <a:rPr lang="cs-CZ" altLang="zh-CN" sz="1800" b="1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1 </a:t>
            </a:r>
            <a:r>
              <a:rPr lang="cs-CZ" altLang="zh-CN" sz="1800" b="1" dirty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h </a:t>
            </a:r>
            <a:r>
              <a:rPr lang="cs-CZ" altLang="zh-CN" sz="1800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/</a:t>
            </a:r>
            <a:r>
              <a:rPr lang="cs-CZ" altLang="zh-CN" sz="1800" b="1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 týden</a:t>
            </a:r>
          </a:p>
          <a:p>
            <a:pPr marL="17100" indent="0" algn="just" eaLnBrk="0" fontAlgn="base" hangingPunct="0">
              <a:spcBef>
                <a:spcPts val="600"/>
              </a:spcBef>
              <a:spcAft>
                <a:spcPct val="0"/>
              </a:spcAft>
              <a:buNone/>
            </a:pPr>
            <a:r>
              <a:rPr lang="cs-CZ" altLang="zh-CN" sz="1800" dirty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	</a:t>
            </a:r>
            <a:r>
              <a:rPr lang="cs-CZ" altLang="zh-CN" sz="1800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	3. </a:t>
            </a:r>
            <a:r>
              <a:rPr lang="cs-CZ" altLang="zh-CN" sz="1800" dirty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stupeň PO </a:t>
            </a:r>
            <a:r>
              <a:rPr lang="cs-CZ" altLang="zh-CN" sz="1800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- </a:t>
            </a:r>
            <a:r>
              <a:rPr lang="cs-CZ" altLang="zh-CN" sz="1800" b="1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2 až 3 h </a:t>
            </a:r>
            <a:r>
              <a:rPr lang="cs-CZ" altLang="zh-CN" sz="1800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/</a:t>
            </a:r>
            <a:r>
              <a:rPr lang="cs-CZ" altLang="zh-CN" sz="1800" b="1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 týden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5508103" y="74199"/>
            <a:ext cx="3528393" cy="258457"/>
          </a:xfrm>
          <a:prstGeom prst="rect">
            <a:avLst/>
          </a:prstGeom>
        </p:spPr>
      </p:pic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7C7C3-37D4-434A-98E4-E9BAA1299D63}" type="slidenum">
              <a:rPr lang="cs-CZ" smtClean="0"/>
              <a:t>11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403648" y="4420850"/>
            <a:ext cx="6768752" cy="1600438"/>
          </a:xfrm>
          <a:prstGeom prst="rect">
            <a:avLst/>
          </a:prstGeom>
          <a:solidFill>
            <a:srgbClr val="FFFFCC"/>
          </a:solidFill>
          <a:ln w="19050" cmpd="dbl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415925" lvl="1" indent="-415925" algn="just" eaLnBrk="0" fontAlgn="base" hangingPunct="0">
              <a:spcBef>
                <a:spcPts val="600"/>
              </a:spcBef>
              <a:spcAft>
                <a:spcPct val="0"/>
              </a:spcAft>
              <a:buNone/>
            </a:pPr>
            <a:r>
              <a:rPr lang="cs-CZ" altLang="zh-CN" sz="1600" b="1" i="1" u="sng" dirty="0">
                <a:solidFill>
                  <a:srgbClr val="FF0000"/>
                </a:solidFill>
                <a:ea typeface="Times New Roman" pitchFamily="18" charset="0"/>
                <a:cs typeface="Tahoma" pitchFamily="34" charset="0"/>
              </a:rPr>
              <a:t>AKTUÁLNÍ POZNATKY A ZKUŠENOSTI</a:t>
            </a:r>
          </a:p>
          <a:p>
            <a:pPr marL="266700" lvl="1" indent="-266700" algn="just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cs-CZ" altLang="zh-CN" i="1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nelze </a:t>
            </a:r>
            <a:r>
              <a:rPr lang="cs-CZ" altLang="zh-CN" b="1" i="1" dirty="0" smtClean="0">
                <a:solidFill>
                  <a:srgbClr val="FF0000"/>
                </a:solidFill>
                <a:ea typeface="Times New Roman" pitchFamily="18" charset="0"/>
                <a:cs typeface="Tahoma" pitchFamily="34" charset="0"/>
              </a:rPr>
              <a:t>zaměňovat obsah PSPP a PI </a:t>
            </a:r>
            <a:r>
              <a:rPr lang="cs-CZ" altLang="zh-CN" i="1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– vyhláška jednoznačně definuje (!) - zákonný nárok žáka;</a:t>
            </a:r>
            <a:endParaRPr lang="cs-CZ" altLang="zh-CN" i="1" dirty="0">
              <a:solidFill>
                <a:srgbClr val="084686"/>
              </a:solidFill>
              <a:ea typeface="Times New Roman" pitchFamily="18" charset="0"/>
              <a:cs typeface="Tahoma" pitchFamily="34" charset="0"/>
            </a:endParaRPr>
          </a:p>
          <a:p>
            <a:pPr marL="266700" lvl="1" indent="-266700" algn="just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cs-CZ" altLang="zh-CN" i="1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absence pedagoga s rozšířenými kompetencemi (spec. pedagog pro výuku PSPP) není důvodem pro změnu doporučených PO.</a:t>
            </a:r>
          </a:p>
        </p:txBody>
      </p:sp>
    </p:spTree>
    <p:extLst>
      <p:ext uri="{BB962C8B-B14F-4D97-AF65-F5344CB8AC3E}">
        <p14:creationId xmlns:p14="http://schemas.microsoft.com/office/powerpoint/2010/main" val="143785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764704"/>
            <a:ext cx="7200800" cy="5544615"/>
          </a:xfrm>
        </p:spPr>
        <p:txBody>
          <a:bodyPr>
            <a:noAutofit/>
          </a:bodyPr>
          <a:lstStyle/>
          <a:p>
            <a:pPr marL="17100" indent="0" algn="just" eaLnBrk="0" fontAlgn="base" hangingPunct="0">
              <a:spcBef>
                <a:spcPts val="600"/>
              </a:spcBef>
              <a:spcAft>
                <a:spcPct val="0"/>
              </a:spcAft>
              <a:buNone/>
            </a:pPr>
            <a:r>
              <a:rPr lang="cs-CZ" altLang="zh-CN" sz="1800" b="1" u="sng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ASISTENT PEDAGOGA</a:t>
            </a:r>
            <a:r>
              <a:rPr lang="cs-CZ" altLang="zh-CN" sz="1800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 (AP)</a:t>
            </a:r>
          </a:p>
          <a:p>
            <a:pPr marL="17100" indent="0" algn="just" eaLnBrk="0" fontAlgn="base" hangingPunct="0">
              <a:spcBef>
                <a:spcPts val="600"/>
              </a:spcBef>
              <a:spcAft>
                <a:spcPct val="0"/>
              </a:spcAft>
              <a:buNone/>
            </a:pPr>
            <a:r>
              <a:rPr lang="cs-CZ" altLang="zh-CN" sz="1800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Možné poskytovat </a:t>
            </a:r>
            <a:r>
              <a:rPr lang="cs-CZ" altLang="zh-CN" sz="1800" b="1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od 3. </a:t>
            </a:r>
            <a:r>
              <a:rPr lang="cs-CZ" altLang="zh-CN" sz="1800" b="1" dirty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stupně </a:t>
            </a:r>
            <a:r>
              <a:rPr lang="cs-CZ" altLang="zh-CN" sz="1800" dirty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PO</a:t>
            </a:r>
            <a:r>
              <a:rPr lang="cs-CZ" altLang="zh-CN" sz="1800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.</a:t>
            </a:r>
          </a:p>
          <a:p>
            <a:pPr marL="17100" indent="0" algn="just" eaLnBrk="0" fontAlgn="base" hangingPunct="0">
              <a:spcBef>
                <a:spcPts val="600"/>
              </a:spcBef>
              <a:spcAft>
                <a:spcPct val="0"/>
              </a:spcAft>
              <a:buNone/>
            </a:pPr>
            <a:r>
              <a:rPr lang="cs-CZ" altLang="zh-CN" sz="1800" b="1" i="1" dirty="0" smtClean="0">
                <a:solidFill>
                  <a:srgbClr val="FF0000"/>
                </a:solidFill>
                <a:ea typeface="Times New Roman" pitchFamily="18" charset="0"/>
                <a:cs typeface="Tahoma" pitchFamily="34" charset="0"/>
              </a:rPr>
              <a:t>A</a:t>
            </a:r>
            <a:r>
              <a:rPr lang="cs-CZ" altLang="zh-CN" sz="1800" b="1" i="1" dirty="0">
                <a:solidFill>
                  <a:srgbClr val="FF0000"/>
                </a:solidFill>
                <a:ea typeface="Times New Roman" pitchFamily="18" charset="0"/>
                <a:cs typeface="Tahoma" pitchFamily="34" charset="0"/>
              </a:rPr>
              <a:t>) </a:t>
            </a:r>
            <a:r>
              <a:rPr lang="cs-CZ" altLang="zh-CN" sz="1800" b="1" i="1" dirty="0" smtClean="0">
                <a:solidFill>
                  <a:srgbClr val="FF0000"/>
                </a:solidFill>
                <a:ea typeface="Times New Roman" pitchFamily="18" charset="0"/>
                <a:cs typeface="Tahoma" pitchFamily="34" charset="0"/>
              </a:rPr>
              <a:t>3. stupeň podpůrných opatření</a:t>
            </a:r>
            <a:endParaRPr lang="cs-CZ" altLang="zh-CN" sz="1800" b="1" i="1" dirty="0">
              <a:solidFill>
                <a:srgbClr val="FF0000"/>
              </a:solidFill>
              <a:ea typeface="Times New Roman" pitchFamily="18" charset="0"/>
              <a:cs typeface="Tahoma" pitchFamily="34" charset="0"/>
            </a:endParaRPr>
          </a:p>
          <a:p>
            <a:pPr marL="360000" algn="just" eaLnBrk="0" fontAlgn="base" hangingPunct="0">
              <a:spcBef>
                <a:spcPts val="600"/>
              </a:spcBef>
              <a:spcAft>
                <a:spcPct val="0"/>
              </a:spcAft>
              <a:buFont typeface="+mj-lt"/>
              <a:buAutoNum type="arabicPeriod"/>
            </a:pPr>
            <a:r>
              <a:rPr lang="cs-CZ" altLang="zh-CN" sz="1800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Asistent </a:t>
            </a:r>
            <a:r>
              <a:rPr lang="cs-CZ" altLang="zh-CN" sz="1800" dirty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pedagoga </a:t>
            </a:r>
            <a:r>
              <a:rPr lang="cs-CZ" altLang="zh-CN" sz="1800" b="1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sdílený </a:t>
            </a:r>
            <a:r>
              <a:rPr lang="cs-CZ" altLang="zh-CN" sz="1800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- pomoc AP </a:t>
            </a:r>
            <a:r>
              <a:rPr lang="cs-CZ" altLang="zh-CN" sz="1800" dirty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při </a:t>
            </a:r>
            <a:r>
              <a:rPr lang="cs-CZ" altLang="zh-CN" sz="1800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vzdělávání žáka - jeho </a:t>
            </a:r>
            <a:r>
              <a:rPr lang="cs-CZ" altLang="zh-CN" sz="1800" dirty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přítomnost není nezbytná po celou dobu </a:t>
            </a:r>
            <a:r>
              <a:rPr lang="cs-CZ" altLang="zh-CN" sz="1800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vyučování (možno využít </a:t>
            </a:r>
            <a:r>
              <a:rPr lang="cs-CZ" altLang="zh-CN" sz="1800" dirty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i pro další žáky s obdobnou </a:t>
            </a:r>
            <a:r>
              <a:rPr lang="cs-CZ" altLang="zh-CN" sz="1800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potřebou).</a:t>
            </a:r>
            <a:endParaRPr lang="cs-CZ" altLang="zh-CN" sz="1800" dirty="0">
              <a:solidFill>
                <a:srgbClr val="084686"/>
              </a:solidFill>
              <a:ea typeface="Times New Roman" pitchFamily="18" charset="0"/>
              <a:cs typeface="Tahoma" pitchFamily="34" charset="0"/>
            </a:endParaRPr>
          </a:p>
          <a:p>
            <a:pPr marL="360000" algn="just" eaLnBrk="0" fontAlgn="base" hangingPunct="0">
              <a:spcBef>
                <a:spcPts val="600"/>
              </a:spcBef>
              <a:spcAft>
                <a:spcPct val="0"/>
              </a:spcAft>
              <a:buFont typeface="+mj-lt"/>
              <a:buAutoNum type="arabicPeriod"/>
            </a:pPr>
            <a:r>
              <a:rPr lang="cs-CZ" altLang="zh-CN" sz="1800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Ve </a:t>
            </a:r>
            <a:r>
              <a:rPr lang="cs-CZ" altLang="zh-CN" sz="1800" dirty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třídě </a:t>
            </a:r>
            <a:r>
              <a:rPr lang="cs-CZ" altLang="zh-CN" sz="1800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mohou </a:t>
            </a:r>
            <a:r>
              <a:rPr lang="cs-CZ" altLang="zh-CN" sz="1800" dirty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být vzděláváni další </a:t>
            </a:r>
            <a:r>
              <a:rPr lang="cs-CZ" altLang="zh-CN" sz="1800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žáci</a:t>
            </a:r>
            <a:r>
              <a:rPr lang="cs-CZ" altLang="zh-CN" sz="1800" dirty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, jejichž potřeba </a:t>
            </a:r>
            <a:r>
              <a:rPr lang="cs-CZ" altLang="zh-CN" sz="1800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AP je </a:t>
            </a:r>
            <a:r>
              <a:rPr lang="cs-CZ" altLang="zh-CN" sz="1800" dirty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obdobná, </a:t>
            </a:r>
            <a:r>
              <a:rPr lang="cs-CZ" altLang="zh-CN" sz="1800" b="1" dirty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v maximálním počtu </a:t>
            </a:r>
            <a:r>
              <a:rPr lang="cs-CZ" altLang="zh-CN" sz="1800" b="1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4</a:t>
            </a:r>
            <a:r>
              <a:rPr lang="cs-CZ" altLang="zh-CN" sz="1800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 (SVP žáků </a:t>
            </a:r>
            <a:r>
              <a:rPr lang="cs-CZ" altLang="zh-CN" sz="1800" dirty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nemusí být stejného </a:t>
            </a:r>
            <a:r>
              <a:rPr lang="cs-CZ" altLang="zh-CN" sz="1800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druhu).</a:t>
            </a:r>
            <a:endParaRPr lang="cs-CZ" altLang="zh-CN" sz="1800" dirty="0">
              <a:solidFill>
                <a:srgbClr val="084686"/>
              </a:solidFill>
              <a:ea typeface="Times New Roman" pitchFamily="18" charset="0"/>
              <a:cs typeface="Tahoma" pitchFamily="34" charset="0"/>
            </a:endParaRPr>
          </a:p>
          <a:p>
            <a:pPr marL="360000" algn="just" eaLnBrk="0" fontAlgn="base" hangingPunct="0">
              <a:spcBef>
                <a:spcPts val="600"/>
              </a:spcBef>
              <a:spcAft>
                <a:spcPct val="0"/>
              </a:spcAft>
              <a:buFont typeface="+mj-lt"/>
              <a:buAutoNum type="arabicPeriod"/>
            </a:pPr>
            <a:r>
              <a:rPr lang="cs-CZ" altLang="zh-CN" sz="1800" dirty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Rozsah podpory</a:t>
            </a:r>
            <a:r>
              <a:rPr lang="cs-CZ" altLang="zh-CN" sz="1800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: </a:t>
            </a:r>
            <a:r>
              <a:rPr lang="cs-CZ" altLang="zh-CN" sz="1800" b="1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0</a:t>
            </a:r>
            <a:r>
              <a:rPr lang="cs-CZ" altLang="zh-CN" sz="1800" b="1" dirty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, </a:t>
            </a:r>
            <a:r>
              <a:rPr lang="cs-CZ" altLang="zh-CN" sz="1800" b="1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25</a:t>
            </a:r>
            <a:r>
              <a:rPr lang="cs-CZ" altLang="zh-CN" sz="1800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 až </a:t>
            </a:r>
            <a:r>
              <a:rPr lang="cs-CZ" altLang="zh-CN" sz="1800" b="1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0,75</a:t>
            </a:r>
            <a:r>
              <a:rPr lang="cs-CZ" altLang="zh-CN" sz="1800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 úvazku.</a:t>
            </a:r>
          </a:p>
          <a:p>
            <a:pPr marL="17100" indent="0" algn="just" eaLnBrk="0" fontAlgn="base" hangingPunct="0">
              <a:spcBef>
                <a:spcPts val="600"/>
              </a:spcBef>
              <a:spcAft>
                <a:spcPct val="0"/>
              </a:spcAft>
              <a:buNone/>
            </a:pPr>
            <a:r>
              <a:rPr lang="cs-CZ" altLang="zh-CN" sz="1800" b="1" i="1" dirty="0" smtClean="0">
                <a:solidFill>
                  <a:srgbClr val="FF0000"/>
                </a:solidFill>
                <a:ea typeface="Times New Roman" pitchFamily="18" charset="0"/>
                <a:cs typeface="Tahoma" pitchFamily="34" charset="0"/>
              </a:rPr>
              <a:t>B) 4. stupeň podpůrných opatření</a:t>
            </a:r>
            <a:endParaRPr lang="cs-CZ" altLang="zh-CN" sz="1800" b="1" i="1" dirty="0">
              <a:solidFill>
                <a:srgbClr val="FF0000"/>
              </a:solidFill>
              <a:ea typeface="Times New Roman" pitchFamily="18" charset="0"/>
              <a:cs typeface="Tahoma" pitchFamily="34" charset="0"/>
            </a:endParaRPr>
          </a:p>
          <a:p>
            <a:pPr marL="360000" algn="just" eaLnBrk="0" fontAlgn="base" hangingPunct="0">
              <a:spcBef>
                <a:spcPts val="600"/>
              </a:spcBef>
              <a:spcAft>
                <a:spcPct val="0"/>
              </a:spcAft>
              <a:buFont typeface="+mj-lt"/>
              <a:buAutoNum type="arabicPeriod"/>
            </a:pPr>
            <a:r>
              <a:rPr lang="cs-CZ" altLang="zh-CN" sz="1800" dirty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Asistent pedagoga </a:t>
            </a:r>
            <a:r>
              <a:rPr lang="cs-CZ" altLang="zh-CN" sz="1800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- vyžaduje-li žák </a:t>
            </a:r>
            <a:r>
              <a:rPr lang="cs-CZ" altLang="zh-CN" sz="1800" dirty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podporu </a:t>
            </a:r>
            <a:r>
              <a:rPr lang="cs-CZ" altLang="zh-CN" sz="1800" b="1" dirty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na celou dobu výuky i na případný pobyt ve školském </a:t>
            </a:r>
            <a:r>
              <a:rPr lang="cs-CZ" altLang="zh-CN" sz="1800" b="1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zařízení</a:t>
            </a:r>
            <a:r>
              <a:rPr lang="cs-CZ" altLang="zh-CN" sz="1800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 (družina).</a:t>
            </a:r>
          </a:p>
          <a:p>
            <a:pPr marL="360000" algn="just" eaLnBrk="0" fontAlgn="base" hangingPunct="0">
              <a:spcBef>
                <a:spcPts val="600"/>
              </a:spcBef>
              <a:spcAft>
                <a:spcPct val="0"/>
              </a:spcAft>
              <a:buFont typeface="+mj-lt"/>
              <a:buAutoNum type="arabicPeriod"/>
            </a:pPr>
            <a:r>
              <a:rPr lang="cs-CZ" altLang="zh-CN" sz="1800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Po dobu </a:t>
            </a:r>
            <a:r>
              <a:rPr lang="cs-CZ" altLang="zh-CN" sz="1800" dirty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delší nepřítomnosti žáka ve </a:t>
            </a:r>
            <a:r>
              <a:rPr lang="cs-CZ" altLang="zh-CN" sz="1800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škole - AP podporuje </a:t>
            </a:r>
            <a:r>
              <a:rPr lang="cs-CZ" altLang="zh-CN" sz="1800" dirty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vzdělávání </a:t>
            </a:r>
            <a:r>
              <a:rPr lang="cs-CZ" altLang="zh-CN" sz="1800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žáka společně </a:t>
            </a:r>
            <a:r>
              <a:rPr lang="cs-CZ" altLang="zh-CN" sz="1800" dirty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s </a:t>
            </a:r>
            <a:r>
              <a:rPr lang="cs-CZ" altLang="zh-CN" sz="1800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pedagogy </a:t>
            </a:r>
            <a:r>
              <a:rPr lang="cs-CZ" altLang="zh-CN" sz="1800" dirty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a zajišťuje komunikaci mezi školou, žákem a </a:t>
            </a:r>
            <a:r>
              <a:rPr lang="cs-CZ" altLang="zh-CN" sz="1800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rodinou.</a:t>
            </a:r>
          </a:p>
          <a:p>
            <a:pPr marL="360000" algn="just" eaLnBrk="0" fontAlgn="base" hangingPunct="0">
              <a:spcBef>
                <a:spcPts val="600"/>
              </a:spcBef>
              <a:spcAft>
                <a:spcPct val="0"/>
              </a:spcAft>
              <a:buFont typeface="+mj-lt"/>
              <a:buAutoNum type="arabicPeriod"/>
            </a:pPr>
            <a:r>
              <a:rPr lang="cs-CZ" altLang="zh-CN" sz="1800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Rozsah </a:t>
            </a:r>
            <a:r>
              <a:rPr lang="cs-CZ" altLang="zh-CN" sz="1800" dirty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podpory: </a:t>
            </a:r>
            <a:r>
              <a:rPr lang="cs-CZ" altLang="zh-CN" sz="1800" b="1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1,00</a:t>
            </a:r>
            <a:r>
              <a:rPr lang="cs-CZ" altLang="zh-CN" sz="1800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 úvazku.</a:t>
            </a:r>
            <a:endParaRPr lang="cs-CZ" altLang="zh-CN" sz="1800" dirty="0">
              <a:solidFill>
                <a:srgbClr val="084686"/>
              </a:solidFill>
              <a:ea typeface="Times New Roman" pitchFamily="18" charset="0"/>
              <a:cs typeface="Tahoma" pitchFamily="34" charset="0"/>
            </a:endParaRPr>
          </a:p>
          <a:p>
            <a:pPr marL="17100" indent="0" algn="ctr" eaLnBrk="0" fontAlgn="base" hangingPunct="0">
              <a:spcBef>
                <a:spcPts val="600"/>
              </a:spcBef>
              <a:spcAft>
                <a:spcPct val="0"/>
              </a:spcAft>
              <a:buNone/>
            </a:pPr>
            <a:r>
              <a:rPr lang="cs-CZ" altLang="zh-CN" sz="1800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Možnost: </a:t>
            </a:r>
            <a:r>
              <a:rPr lang="cs-CZ" altLang="zh-CN" sz="1800" b="1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Výše úvazku</a:t>
            </a:r>
            <a:r>
              <a:rPr lang="cs-CZ" altLang="zh-CN" sz="1800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 = </a:t>
            </a:r>
            <a:r>
              <a:rPr lang="cs-CZ" altLang="zh-CN" sz="1800" b="1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výše přímé činnosti</a:t>
            </a:r>
            <a:r>
              <a:rPr lang="cs-CZ" altLang="zh-CN" sz="1800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.</a:t>
            </a:r>
            <a:endParaRPr lang="cs-CZ" altLang="zh-CN" sz="1800" dirty="0">
              <a:solidFill>
                <a:srgbClr val="084686"/>
              </a:solidFill>
              <a:ea typeface="Times New Roman" pitchFamily="18" charset="0"/>
              <a:cs typeface="Tahoma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5508103" y="74199"/>
            <a:ext cx="3528393" cy="258457"/>
          </a:xfrm>
          <a:prstGeom prst="rect">
            <a:avLst/>
          </a:prstGeom>
        </p:spPr>
      </p:pic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7C7C3-37D4-434A-98E4-E9BAA1299D63}" type="slidenum">
              <a:rPr lang="cs-CZ" smtClean="0"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512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764705"/>
            <a:ext cx="7200800" cy="432048"/>
          </a:xfrm>
        </p:spPr>
        <p:txBody>
          <a:bodyPr>
            <a:noAutofit/>
          </a:bodyPr>
          <a:lstStyle/>
          <a:p>
            <a:pPr marL="17100" indent="0" algn="just" eaLnBrk="0" fontAlgn="base" hangingPunct="0">
              <a:spcBef>
                <a:spcPts val="600"/>
              </a:spcBef>
              <a:spcAft>
                <a:spcPct val="0"/>
              </a:spcAft>
              <a:buNone/>
            </a:pPr>
            <a:r>
              <a:rPr lang="cs-CZ" altLang="zh-CN" sz="1800" dirty="0" err="1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Info</a:t>
            </a:r>
            <a:r>
              <a:rPr lang="cs-CZ" altLang="zh-CN" sz="1800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 aktualizujeme na našem webu </a:t>
            </a:r>
            <a:r>
              <a:rPr lang="cs-CZ" altLang="zh-CN" sz="1800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  <a:hlinkClick r:id="rId2"/>
              </a:rPr>
              <a:t>www.pppbruntal.cz</a:t>
            </a:r>
            <a:r>
              <a:rPr lang="cs-CZ" altLang="zh-CN" sz="1800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 a </a:t>
            </a:r>
            <a:r>
              <a:rPr lang="cs-CZ" altLang="zh-CN" sz="1800" dirty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FB </a:t>
            </a:r>
            <a:r>
              <a:rPr lang="cs-CZ" altLang="zh-CN" sz="1800" dirty="0">
                <a:solidFill>
                  <a:srgbClr val="084686"/>
                </a:solidFill>
                <a:ea typeface="Times New Roman" pitchFamily="18" charset="0"/>
                <a:cs typeface="Tahoma" pitchFamily="34" charset="0"/>
                <a:hlinkClick r:id="rId3"/>
              </a:rPr>
              <a:t>@</a:t>
            </a:r>
            <a:r>
              <a:rPr lang="cs-CZ" altLang="zh-CN" sz="1800" dirty="0" err="1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  <a:hlinkClick r:id="rId3"/>
              </a:rPr>
              <a:t>pppbruntal</a:t>
            </a:r>
            <a:endParaRPr lang="cs-CZ" altLang="zh-CN" sz="1800" dirty="0" smtClean="0">
              <a:solidFill>
                <a:srgbClr val="084686"/>
              </a:solidFill>
              <a:ea typeface="Times New Roman" pitchFamily="18" charset="0"/>
              <a:cs typeface="Tahoma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5508103" y="74199"/>
            <a:ext cx="3528393" cy="258457"/>
          </a:xfrm>
          <a:prstGeom prst="rect">
            <a:avLst/>
          </a:prstGeom>
        </p:spPr>
      </p:pic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7C7C3-37D4-434A-98E4-E9BAA1299D63}" type="slidenum">
              <a:rPr lang="cs-CZ" smtClean="0"/>
              <a:t>13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196752"/>
            <a:ext cx="5773676" cy="5334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096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5508103" y="74199"/>
            <a:ext cx="3528393" cy="258457"/>
          </a:xfrm>
          <a:prstGeom prst="rect">
            <a:avLst/>
          </a:prstGeom>
        </p:spPr>
      </p:pic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7C7C3-37D4-434A-98E4-E9BAA1299D63}" type="slidenum">
              <a:rPr lang="cs-CZ" smtClean="0"/>
              <a:t>14</a:t>
            </a:fld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17" y="981320"/>
            <a:ext cx="6922667" cy="53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68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548680"/>
            <a:ext cx="7344816" cy="5472609"/>
          </a:xfrm>
        </p:spPr>
        <p:txBody>
          <a:bodyPr>
            <a:noAutofit/>
          </a:bodyPr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cs-CZ" altLang="zh-CN" sz="1800" b="1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Legislativní změny od </a:t>
            </a:r>
            <a:r>
              <a:rPr lang="cs-CZ" altLang="zh-CN" sz="1800" b="1" dirty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1. </a:t>
            </a:r>
            <a:r>
              <a:rPr lang="cs-CZ" altLang="zh-CN" sz="1800" b="1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září </a:t>
            </a:r>
            <a:r>
              <a:rPr lang="cs-CZ" altLang="zh-CN" sz="1800" b="1" dirty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2016</a:t>
            </a:r>
          </a:p>
          <a:p>
            <a:pPr marL="0" indent="0">
              <a:spcBef>
                <a:spcPts val="0"/>
              </a:spcBef>
              <a:buNone/>
            </a:pPr>
            <a:endParaRPr lang="cs-CZ" sz="1800" dirty="0" smtClean="0"/>
          </a:p>
          <a:p>
            <a:pPr marL="0" lvl="0" indent="0" algn="just" eaLnBrk="0" fontAlgn="base" hangingPunct="0">
              <a:spcBef>
                <a:spcPts val="0"/>
              </a:spcBef>
              <a:buNone/>
            </a:pPr>
            <a:r>
              <a:rPr lang="cs-CZ" altLang="zh-CN" sz="1800" dirty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Účinnosti </a:t>
            </a:r>
            <a:r>
              <a:rPr lang="cs-CZ" altLang="zh-CN" sz="1800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nabyla </a:t>
            </a:r>
            <a:r>
              <a:rPr lang="cs-CZ" altLang="zh-CN" sz="1800" dirty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některá ustanovení zákona č. </a:t>
            </a:r>
            <a:r>
              <a:rPr lang="cs-CZ" altLang="zh-CN" sz="1800" b="1" i="1" dirty="0">
                <a:solidFill>
                  <a:srgbClr val="084686"/>
                </a:solidFill>
                <a:ea typeface="Times New Roman" pitchFamily="18" charset="0"/>
                <a:cs typeface="Tahoma" pitchFamily="34" charset="0"/>
                <a:hlinkClick r:id="rId2"/>
              </a:rPr>
              <a:t>561/2014 Sb</a:t>
            </a:r>
            <a:r>
              <a:rPr lang="cs-CZ" altLang="zh-CN" sz="1800" dirty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. (školský zákon), dle novely č. 82/2015 Sb., zejména </a:t>
            </a:r>
            <a:r>
              <a:rPr lang="cs-CZ" altLang="zh-CN" sz="1800" b="1" dirty="0" smtClean="0">
                <a:solidFill>
                  <a:srgbClr val="FF0000"/>
                </a:solidFill>
                <a:ea typeface="Times New Roman" pitchFamily="18" charset="0"/>
                <a:cs typeface="Tahoma" pitchFamily="34" charset="0"/>
              </a:rPr>
              <a:t>§ </a:t>
            </a:r>
            <a:r>
              <a:rPr lang="cs-CZ" altLang="zh-CN" sz="1800" b="1" dirty="0">
                <a:solidFill>
                  <a:srgbClr val="FF0000"/>
                </a:solidFill>
                <a:ea typeface="Times New Roman" pitchFamily="18" charset="0"/>
                <a:cs typeface="Tahoma" pitchFamily="34" charset="0"/>
              </a:rPr>
              <a:t>16</a:t>
            </a:r>
            <a:r>
              <a:rPr lang="cs-CZ" altLang="zh-CN" sz="1800" dirty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: </a:t>
            </a:r>
          </a:p>
          <a:p>
            <a:pPr marL="417150" lvl="1" indent="0" algn="just" eaLnBrk="0" fontAlgn="base" hangingPunct="0">
              <a:spcBef>
                <a:spcPts val="600"/>
              </a:spcBef>
              <a:spcAft>
                <a:spcPct val="0"/>
              </a:spcAft>
              <a:buNone/>
            </a:pPr>
            <a:r>
              <a:rPr lang="cs-CZ" altLang="zh-CN" sz="1800" b="1" i="1" dirty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D</a:t>
            </a:r>
            <a:r>
              <a:rPr lang="cs-CZ" altLang="zh-CN" sz="1800" b="1" i="1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ítětem</a:t>
            </a:r>
            <a:r>
              <a:rPr lang="cs-CZ" altLang="zh-CN" sz="1800" b="1" i="1" dirty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, žákem nebo studentem</a:t>
            </a:r>
            <a:r>
              <a:rPr lang="cs-CZ" altLang="zh-CN" sz="1800" i="1" dirty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 (dále jen „žákem</a:t>
            </a:r>
            <a:r>
              <a:rPr lang="cs-CZ" altLang="zh-CN" sz="1800" i="1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“) </a:t>
            </a:r>
            <a:r>
              <a:rPr lang="cs-CZ" altLang="zh-CN" sz="1800" b="1" i="1" dirty="0" smtClean="0">
                <a:solidFill>
                  <a:srgbClr val="FF0000"/>
                </a:solidFill>
                <a:ea typeface="Times New Roman" pitchFamily="18" charset="0"/>
                <a:cs typeface="Tahoma" pitchFamily="34" charset="0"/>
              </a:rPr>
              <a:t>se </a:t>
            </a:r>
            <a:r>
              <a:rPr lang="cs-CZ" altLang="zh-CN" sz="1800" b="1" i="1" dirty="0">
                <a:solidFill>
                  <a:srgbClr val="FF0000"/>
                </a:solidFill>
                <a:ea typeface="Times New Roman" pitchFamily="18" charset="0"/>
                <a:cs typeface="Tahoma" pitchFamily="34" charset="0"/>
              </a:rPr>
              <a:t>speciálními vzdělávacími potřebami</a:t>
            </a:r>
            <a:r>
              <a:rPr lang="cs-CZ" altLang="zh-CN" sz="1800" b="1" i="1" dirty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 </a:t>
            </a:r>
            <a:r>
              <a:rPr lang="cs-CZ" altLang="zh-CN" sz="1800" i="1" dirty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(původně se zdravotním znevýhodněním nebo postižením, případně v postavení azylanta, nebo sociálně znevýhodněný) </a:t>
            </a:r>
            <a:r>
              <a:rPr lang="cs-CZ" altLang="zh-CN" sz="1800" b="1" i="1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se rozumí </a:t>
            </a:r>
            <a:r>
              <a:rPr lang="cs-CZ" altLang="zh-CN" sz="1800" b="1" i="1" dirty="0">
                <a:solidFill>
                  <a:srgbClr val="FF0000"/>
                </a:solidFill>
                <a:ea typeface="Times New Roman" pitchFamily="18" charset="0"/>
                <a:cs typeface="Tahoma" pitchFamily="34" charset="0"/>
              </a:rPr>
              <a:t>žák, jehož vzdělávání z důvodů jeho speciálních vzdělávacích potřeb vyžaduje uplatnění podpůrných opatření</a:t>
            </a:r>
            <a:r>
              <a:rPr lang="cs-CZ" altLang="zh-CN" sz="1800" i="1" dirty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. </a:t>
            </a:r>
          </a:p>
          <a:p>
            <a:pPr marL="417150" lvl="1" indent="0" algn="just" eaLnBrk="0" fontAlgn="base" hangingPunct="0">
              <a:spcBef>
                <a:spcPts val="600"/>
              </a:spcBef>
              <a:spcAft>
                <a:spcPct val="0"/>
              </a:spcAft>
              <a:buNone/>
            </a:pPr>
            <a:r>
              <a:rPr lang="cs-CZ" altLang="zh-CN" sz="1800" i="1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Žáky </a:t>
            </a:r>
            <a:r>
              <a:rPr lang="cs-CZ" altLang="zh-CN" sz="1800" i="1" dirty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tak pro vzdělávací účely nečleníme podle původních diagnostických </a:t>
            </a:r>
            <a:r>
              <a:rPr lang="cs-CZ" altLang="zh-CN" sz="1800" i="1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kategorií</a:t>
            </a:r>
            <a:r>
              <a:rPr lang="cs-CZ" altLang="zh-CN" sz="1800" i="1" dirty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, ale hodnotíme jen </a:t>
            </a:r>
            <a:r>
              <a:rPr lang="cs-CZ" altLang="zh-CN" sz="1800" b="1" i="1" dirty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potřebu úpravy podmínek jejich </a:t>
            </a:r>
            <a:r>
              <a:rPr lang="cs-CZ" altLang="zh-CN" sz="1800" b="1" i="1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vzdělávání </a:t>
            </a:r>
            <a:r>
              <a:rPr lang="cs-CZ" altLang="zh-CN" sz="1800" i="1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(</a:t>
            </a:r>
            <a:r>
              <a:rPr lang="cs-CZ" altLang="zh-CN" sz="1800" b="1" i="1" dirty="0">
                <a:solidFill>
                  <a:srgbClr val="FF0000"/>
                </a:solidFill>
                <a:ea typeface="Times New Roman" pitchFamily="18" charset="0"/>
                <a:cs typeface="Tahoma" pitchFamily="34" charset="0"/>
              </a:rPr>
              <a:t>podpůrná opatření stupeň 1 - 5</a:t>
            </a:r>
            <a:r>
              <a:rPr lang="cs-CZ" altLang="zh-CN" sz="1800" i="1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).</a:t>
            </a:r>
          </a:p>
          <a:p>
            <a:pPr marL="417150" lvl="1" indent="0" algn="ctr" eaLnBrk="0" fontAlgn="base" hangingPunct="0">
              <a:spcBef>
                <a:spcPts val="600"/>
              </a:spcBef>
              <a:spcAft>
                <a:spcPct val="0"/>
              </a:spcAft>
              <a:buNone/>
            </a:pPr>
            <a:r>
              <a:rPr lang="cs-CZ" altLang="zh-CN" sz="1800" b="1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*</a:t>
            </a:r>
            <a:endParaRPr lang="cs-CZ" altLang="zh-CN" sz="1800" b="1" dirty="0">
              <a:solidFill>
                <a:srgbClr val="084686"/>
              </a:solidFill>
              <a:ea typeface="Times New Roman" pitchFamily="18" charset="0"/>
              <a:cs typeface="Tahoma" pitchFamily="34" charset="0"/>
            </a:endParaRPr>
          </a:p>
          <a:p>
            <a:pPr marL="17100" indent="0" algn="just" eaLnBrk="0" fontAlgn="base" hangingPunct="0">
              <a:spcBef>
                <a:spcPts val="600"/>
              </a:spcBef>
              <a:spcAft>
                <a:spcPct val="0"/>
              </a:spcAft>
              <a:buNone/>
            </a:pPr>
            <a:r>
              <a:rPr lang="cs-CZ" altLang="zh-CN" sz="1800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Účinnosti nabyla </a:t>
            </a:r>
            <a:r>
              <a:rPr lang="cs-CZ" altLang="zh-CN" sz="1800" b="1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vyhláška </a:t>
            </a:r>
            <a:r>
              <a:rPr lang="cs-CZ" altLang="zh-CN" sz="1800" b="1" dirty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č. </a:t>
            </a:r>
            <a:r>
              <a:rPr lang="cs-CZ" altLang="zh-CN" sz="1800" b="1" i="1" dirty="0" smtClean="0">
                <a:solidFill>
                  <a:srgbClr val="FF0000"/>
                </a:solidFill>
                <a:ea typeface="Times New Roman" pitchFamily="18" charset="0"/>
                <a:cs typeface="Tahoma" pitchFamily="34" charset="0"/>
                <a:hlinkClick r:id="rId3"/>
              </a:rPr>
              <a:t>27/2016 </a:t>
            </a:r>
            <a:r>
              <a:rPr lang="cs-CZ" altLang="zh-CN" sz="1800" b="1" i="1" dirty="0">
                <a:solidFill>
                  <a:srgbClr val="FF0000"/>
                </a:solidFill>
                <a:ea typeface="Times New Roman" pitchFamily="18" charset="0"/>
                <a:cs typeface="Tahoma" pitchFamily="34" charset="0"/>
                <a:hlinkClick r:id="rId3"/>
              </a:rPr>
              <a:t>Sb</a:t>
            </a:r>
            <a:r>
              <a:rPr lang="cs-CZ" altLang="zh-CN" sz="1800" i="1" dirty="0">
                <a:solidFill>
                  <a:srgbClr val="FF0000"/>
                </a:solidFill>
                <a:ea typeface="Times New Roman" pitchFamily="18" charset="0"/>
                <a:cs typeface="Tahoma" pitchFamily="34" charset="0"/>
                <a:hlinkClick r:id="rId3"/>
              </a:rPr>
              <a:t>.</a:t>
            </a:r>
            <a:r>
              <a:rPr lang="cs-CZ" altLang="zh-CN" sz="1800" dirty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, o vzdělávání žáků se speciálními vzdělávacími potřebami a žáků </a:t>
            </a:r>
            <a:r>
              <a:rPr lang="cs-CZ" altLang="zh-CN" sz="1800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nadaných.</a:t>
            </a:r>
          </a:p>
          <a:p>
            <a:pPr marL="17100" indent="0" algn="ctr" eaLnBrk="0" fontAlgn="base" hangingPunct="0">
              <a:spcBef>
                <a:spcPts val="600"/>
              </a:spcBef>
              <a:spcAft>
                <a:spcPct val="0"/>
              </a:spcAft>
              <a:buNone/>
            </a:pPr>
            <a:endParaRPr lang="cs-CZ" altLang="zh-CN" sz="1600" dirty="0" smtClean="0">
              <a:solidFill>
                <a:srgbClr val="FF0000"/>
              </a:solidFill>
              <a:ea typeface="Times New Roman" pitchFamily="18" charset="0"/>
              <a:cs typeface="Tahoma" pitchFamily="34" charset="0"/>
            </a:endParaRPr>
          </a:p>
          <a:p>
            <a:pPr marL="17100" indent="0" algn="ctr" eaLnBrk="0" fontAlgn="base" hangingPunct="0">
              <a:spcBef>
                <a:spcPts val="600"/>
              </a:spcBef>
              <a:spcAft>
                <a:spcPct val="0"/>
              </a:spcAft>
              <a:buNone/>
            </a:pPr>
            <a:r>
              <a:rPr lang="cs-CZ" altLang="zh-CN" sz="1600" b="1" dirty="0" smtClean="0">
                <a:solidFill>
                  <a:srgbClr val="FF0000"/>
                </a:solidFill>
                <a:ea typeface="Times New Roman" pitchFamily="18" charset="0"/>
                <a:cs typeface="Tahoma" pitchFamily="34" charset="0"/>
              </a:rPr>
              <a:t>POVAŽUJEME ZA VÍCE NEŽ ŽÁDOUCÍ, ABY ZNALI VŠICHNI PEDAGOGOVÉ NA ŠKOLÁCH!</a:t>
            </a:r>
            <a:endParaRPr lang="cs-CZ" altLang="zh-CN" sz="1600" b="1" dirty="0">
              <a:solidFill>
                <a:srgbClr val="FF0000"/>
              </a:solidFill>
              <a:ea typeface="Times New Roman" pitchFamily="18" charset="0"/>
              <a:cs typeface="Tahoma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5508103" y="74199"/>
            <a:ext cx="3528393" cy="258457"/>
          </a:xfrm>
          <a:prstGeom prst="rect">
            <a:avLst/>
          </a:prstGeom>
        </p:spPr>
      </p:pic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7C7C3-37D4-434A-98E4-E9BAA1299D63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060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620688"/>
            <a:ext cx="7200800" cy="5616624"/>
          </a:xfrm>
        </p:spPr>
        <p:txBody>
          <a:bodyPr>
            <a:noAutofit/>
          </a:bodyPr>
          <a:lstStyle/>
          <a:p>
            <a:pPr marL="0" lvl="0" indent="0" algn="just" eaLnBrk="0" fontAlgn="base" hangingPunct="0">
              <a:spcBef>
                <a:spcPts val="600"/>
              </a:spcBef>
              <a:spcAft>
                <a:spcPct val="0"/>
              </a:spcAft>
              <a:buNone/>
            </a:pPr>
            <a:r>
              <a:rPr lang="cs-CZ" altLang="zh-CN" sz="1800" b="1" dirty="0">
                <a:solidFill>
                  <a:srgbClr val="FF0000"/>
                </a:solidFill>
                <a:ea typeface="Times New Roman" pitchFamily="18" charset="0"/>
                <a:cs typeface="Tahoma" pitchFamily="34" charset="0"/>
              </a:rPr>
              <a:t>Podpora žáků se speciálními vzdělávacími potřebami se realizuje prostřednictvím </a:t>
            </a:r>
            <a:r>
              <a:rPr lang="cs-CZ" altLang="zh-CN" sz="1800" b="1" i="1" u="sng" dirty="0">
                <a:solidFill>
                  <a:srgbClr val="FF0000"/>
                </a:solidFill>
                <a:ea typeface="Times New Roman" pitchFamily="18" charset="0"/>
                <a:cs typeface="Tahoma" pitchFamily="34" charset="0"/>
                <a:hlinkClick r:id="rId2"/>
              </a:rPr>
              <a:t>podpůrných opatření</a:t>
            </a:r>
            <a:r>
              <a:rPr lang="cs-CZ" altLang="zh-CN" sz="1800" b="1" dirty="0">
                <a:solidFill>
                  <a:srgbClr val="FF0000"/>
                </a:solidFill>
                <a:ea typeface="Times New Roman" pitchFamily="18" charset="0"/>
                <a:cs typeface="Tahoma" pitchFamily="34" charset="0"/>
              </a:rPr>
              <a:t> </a:t>
            </a:r>
            <a:r>
              <a:rPr lang="cs-CZ" altLang="zh-CN" sz="1800" dirty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představujících konkrétní pomoc vzdělávání žáka, a to </a:t>
            </a:r>
          </a:p>
          <a:p>
            <a:pPr algn="just" eaLnBrk="0" fontAlgn="base" hangingPunct="0">
              <a:spcBef>
                <a:spcPts val="1800"/>
              </a:spcBef>
              <a:spcAft>
                <a:spcPct val="0"/>
              </a:spcAft>
            </a:pPr>
            <a:r>
              <a:rPr lang="cs-CZ" altLang="zh-CN" sz="1800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v </a:t>
            </a:r>
            <a:r>
              <a:rPr lang="cs-CZ" altLang="zh-CN" sz="1800" dirty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oblasti metod a forem výuky, možných úprav hodnocení, organizace výuky, </a:t>
            </a:r>
            <a:r>
              <a:rPr lang="cs-CZ" altLang="zh-CN" sz="1800" b="1" dirty="0">
                <a:solidFill>
                  <a:srgbClr val="FF0000"/>
                </a:solidFill>
                <a:ea typeface="Times New Roman" pitchFamily="18" charset="0"/>
                <a:cs typeface="Tahoma" pitchFamily="34" charset="0"/>
              </a:rPr>
              <a:t>např. zařazením předmětů speciálně pedagogické péče, úprav výuky v rozsahu i obsahu disponibilních hodin</a:t>
            </a:r>
            <a:r>
              <a:rPr lang="cs-CZ" altLang="zh-CN" sz="1800" b="1" dirty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; </a:t>
            </a:r>
          </a:p>
          <a:p>
            <a:pPr algn="just" eaLnBrk="0" fontAlgn="base" hangingPunct="0">
              <a:spcBef>
                <a:spcPts val="1200"/>
              </a:spcBef>
              <a:spcAft>
                <a:spcPct val="0"/>
              </a:spcAft>
            </a:pPr>
            <a:r>
              <a:rPr lang="cs-CZ" altLang="zh-CN" sz="1800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nutnou </a:t>
            </a:r>
            <a:r>
              <a:rPr lang="cs-CZ" altLang="zh-CN" sz="1800" b="1" dirty="0">
                <a:solidFill>
                  <a:srgbClr val="FF0000"/>
                </a:solidFill>
                <a:ea typeface="Times New Roman" pitchFamily="18" charset="0"/>
                <a:cs typeface="Tahoma" pitchFamily="34" charset="0"/>
              </a:rPr>
              <a:t>personální podporou</a:t>
            </a:r>
            <a:r>
              <a:rPr lang="cs-CZ" altLang="zh-CN" sz="1800" b="1" dirty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 </a:t>
            </a:r>
            <a:r>
              <a:rPr lang="cs-CZ" altLang="zh-CN" sz="1800" dirty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pedagoga při výuce žáků s potřebou podpůrných </a:t>
            </a:r>
            <a:r>
              <a:rPr lang="cs-CZ" altLang="zh-CN" sz="1800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opatření (asistentem </a:t>
            </a:r>
            <a:r>
              <a:rPr lang="cs-CZ" altLang="zh-CN" sz="1800" dirty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pedagoga, </a:t>
            </a:r>
            <a:r>
              <a:rPr lang="cs-CZ" altLang="zh-CN" sz="1800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dalším pedagogem, speciálním pedagogem); </a:t>
            </a:r>
            <a:endParaRPr lang="cs-CZ" altLang="zh-CN" sz="1800" dirty="0">
              <a:solidFill>
                <a:srgbClr val="084686"/>
              </a:solidFill>
              <a:ea typeface="Times New Roman" pitchFamily="18" charset="0"/>
              <a:cs typeface="Tahoma" pitchFamily="34" charset="0"/>
            </a:endParaRPr>
          </a:p>
          <a:p>
            <a:pPr algn="just" eaLnBrk="0" fontAlgn="base" hangingPunct="0">
              <a:spcBef>
                <a:spcPts val="1200"/>
              </a:spcBef>
              <a:spcAft>
                <a:spcPct val="0"/>
              </a:spcAft>
            </a:pPr>
            <a:r>
              <a:rPr lang="cs-CZ" altLang="zh-CN" sz="1800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využíváním </a:t>
            </a:r>
            <a:r>
              <a:rPr lang="cs-CZ" altLang="zh-CN" sz="1800" b="1" dirty="0">
                <a:solidFill>
                  <a:srgbClr val="FF0000"/>
                </a:solidFill>
                <a:ea typeface="Times New Roman" pitchFamily="18" charset="0"/>
                <a:cs typeface="Tahoma" pitchFamily="34" charset="0"/>
              </a:rPr>
              <a:t>speciálních učebnic, pomůcek, kompenzačních pomůcek</a:t>
            </a:r>
            <a:r>
              <a:rPr lang="cs-CZ" altLang="zh-CN" sz="1800" dirty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, včetně zařazování nových </a:t>
            </a:r>
            <a:r>
              <a:rPr lang="cs-CZ" altLang="zh-CN" sz="1800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technologií. </a:t>
            </a:r>
          </a:p>
          <a:p>
            <a:pPr marL="0" indent="0" algn="ctr" eaLnBrk="0" fontAlgn="base" hangingPunct="0">
              <a:spcBef>
                <a:spcPts val="600"/>
              </a:spcBef>
              <a:spcAft>
                <a:spcPct val="0"/>
              </a:spcAft>
              <a:buNone/>
            </a:pPr>
            <a:r>
              <a:rPr lang="cs-CZ" altLang="zh-CN" sz="1800" b="1" dirty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*</a:t>
            </a:r>
          </a:p>
          <a:p>
            <a:pPr marL="0" indent="0" algn="ctr" eaLnBrk="0" fontAlgn="base" hangingPunct="0">
              <a:spcBef>
                <a:spcPts val="600"/>
              </a:spcBef>
              <a:spcAft>
                <a:spcPct val="0"/>
              </a:spcAft>
              <a:buNone/>
            </a:pPr>
            <a:r>
              <a:rPr lang="cs-CZ" altLang="zh-CN" sz="1800" dirty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Podpůrná opatření se týkají také vyrovnání podmínek u přijímacího řízení na SŠ a úpravy podmínek při ukončování studia, obdobně jako tomu bylo </a:t>
            </a:r>
            <a:r>
              <a:rPr lang="cs-CZ" altLang="zh-CN" sz="1800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až </a:t>
            </a:r>
            <a:r>
              <a:rPr lang="cs-CZ" altLang="zh-CN" sz="1800" dirty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dosud pouze u maturitní zkoušky. </a:t>
            </a:r>
            <a:endParaRPr lang="cs-CZ" altLang="zh-CN" sz="1800" dirty="0" smtClean="0">
              <a:solidFill>
                <a:srgbClr val="084686"/>
              </a:solidFill>
              <a:ea typeface="Times New Roman" pitchFamily="18" charset="0"/>
              <a:cs typeface="Tahoma" pitchFamily="34" charset="0"/>
            </a:endParaRPr>
          </a:p>
          <a:p>
            <a:pPr marL="0" indent="0" algn="ctr" eaLnBrk="0" fontAlgn="base" hangingPunct="0">
              <a:spcBef>
                <a:spcPts val="600"/>
              </a:spcBef>
              <a:spcAft>
                <a:spcPct val="0"/>
              </a:spcAft>
              <a:buNone/>
            </a:pPr>
            <a:r>
              <a:rPr lang="cs-CZ" altLang="zh-CN" sz="1800" b="1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*</a:t>
            </a:r>
            <a:endParaRPr lang="cs-CZ" altLang="zh-CN" sz="1800" b="1" dirty="0">
              <a:solidFill>
                <a:srgbClr val="084686"/>
              </a:solidFill>
              <a:ea typeface="Times New Roman" pitchFamily="18" charset="0"/>
              <a:cs typeface="Tahoma" pitchFamily="34" charset="0"/>
            </a:endParaRPr>
          </a:p>
          <a:p>
            <a:pPr marL="0" lvl="0" indent="0" algn="ctr" eaLnBrk="0" fontAlgn="base" hangingPunct="0">
              <a:spcBef>
                <a:spcPts val="600"/>
              </a:spcBef>
              <a:spcAft>
                <a:spcPct val="0"/>
              </a:spcAft>
              <a:buNone/>
            </a:pPr>
            <a:r>
              <a:rPr lang="cs-CZ" altLang="zh-CN" sz="1800" dirty="0">
                <a:solidFill>
                  <a:srgbClr val="FF0000"/>
                </a:solidFill>
                <a:ea typeface="Times New Roman" pitchFamily="18" charset="0"/>
                <a:cs typeface="Tahoma" pitchFamily="34" charset="0"/>
              </a:rPr>
              <a:t>Podpůrná opatření </a:t>
            </a:r>
            <a:r>
              <a:rPr lang="cs-CZ" altLang="zh-CN" sz="1800" dirty="0" smtClean="0">
                <a:solidFill>
                  <a:srgbClr val="FF0000"/>
                </a:solidFill>
                <a:ea typeface="Times New Roman" pitchFamily="18" charset="0"/>
                <a:cs typeface="Tahoma" pitchFamily="34" charset="0"/>
              </a:rPr>
              <a:t>2. až 5. stupně představují </a:t>
            </a:r>
            <a:r>
              <a:rPr lang="cs-CZ" altLang="zh-CN" sz="1800" dirty="0">
                <a:solidFill>
                  <a:srgbClr val="FF0000"/>
                </a:solidFill>
                <a:ea typeface="Times New Roman" pitchFamily="18" charset="0"/>
                <a:cs typeface="Tahoma" pitchFamily="34" charset="0"/>
              </a:rPr>
              <a:t>zákonné finanční nároky</a:t>
            </a:r>
            <a:r>
              <a:rPr lang="cs-CZ" altLang="zh-CN" sz="1800" dirty="0" smtClean="0">
                <a:solidFill>
                  <a:srgbClr val="FF0000"/>
                </a:solidFill>
                <a:ea typeface="Times New Roman" pitchFamily="18" charset="0"/>
                <a:cs typeface="Tahoma" pitchFamily="34" charset="0"/>
              </a:rPr>
              <a:t>!</a:t>
            </a:r>
            <a:endParaRPr lang="cs-CZ" altLang="zh-CN" sz="1800" dirty="0">
              <a:solidFill>
                <a:srgbClr val="FF0000"/>
              </a:solidFill>
              <a:ea typeface="Times New Roman" pitchFamily="18" charset="0"/>
              <a:cs typeface="Tahoma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5508103" y="74199"/>
            <a:ext cx="3528393" cy="258457"/>
          </a:xfrm>
          <a:prstGeom prst="rect">
            <a:avLst/>
          </a:prstGeom>
        </p:spPr>
      </p:pic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7C7C3-37D4-434A-98E4-E9BAA1299D63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832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764705"/>
            <a:ext cx="7200800" cy="5328592"/>
          </a:xfrm>
        </p:spPr>
        <p:txBody>
          <a:bodyPr>
            <a:noAutofit/>
          </a:bodyPr>
          <a:lstStyle/>
          <a:p>
            <a:pPr marL="17100" indent="0" algn="just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endParaRPr lang="cs-CZ" altLang="zh-CN" sz="1800" b="1" u="sng" dirty="0" smtClean="0">
              <a:solidFill>
                <a:srgbClr val="084686"/>
              </a:solidFill>
              <a:ea typeface="Times New Roman" pitchFamily="18" charset="0"/>
              <a:cs typeface="Tahoma" pitchFamily="34" charset="0"/>
            </a:endParaRPr>
          </a:p>
          <a:p>
            <a:pPr marL="17100" indent="0" algn="just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cs-CZ" altLang="zh-CN" sz="1800" b="1" u="sng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Postup </a:t>
            </a:r>
            <a:r>
              <a:rPr lang="cs-CZ" altLang="zh-CN" sz="1800" b="1" u="sng" dirty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školy při poskytování podpůrných opatření prvního stupně</a:t>
            </a:r>
            <a:r>
              <a:rPr lang="cs-CZ" altLang="zh-CN" sz="1800" b="1" dirty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 </a:t>
            </a:r>
            <a:endParaRPr lang="cs-CZ" altLang="zh-CN" sz="1800" b="1" dirty="0" smtClean="0">
              <a:solidFill>
                <a:srgbClr val="084686"/>
              </a:solidFill>
              <a:ea typeface="Times New Roman" pitchFamily="18" charset="0"/>
              <a:cs typeface="Tahoma" pitchFamily="34" charset="0"/>
            </a:endParaRPr>
          </a:p>
          <a:p>
            <a:pPr marL="17100" indent="0" algn="just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cs-CZ" altLang="zh-CN" sz="1800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(</a:t>
            </a:r>
            <a:r>
              <a:rPr lang="cs-CZ" altLang="zh-CN" sz="1800" dirty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z § 10 vyhl. č. 27/2016 Sb.)</a:t>
            </a:r>
          </a:p>
          <a:p>
            <a:pPr marL="360000" algn="just" eaLnBrk="0" fontAlgn="base" hangingPunct="0">
              <a:spcBef>
                <a:spcPts val="600"/>
              </a:spcBef>
              <a:spcAft>
                <a:spcPct val="0"/>
              </a:spcAft>
              <a:buFont typeface="+mj-lt"/>
              <a:buAutoNum type="arabicPeriod"/>
            </a:pPr>
            <a:r>
              <a:rPr lang="cs-CZ" altLang="zh-CN" sz="1800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Před </a:t>
            </a:r>
            <a:r>
              <a:rPr lang="cs-CZ" altLang="zh-CN" sz="1800" dirty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zahájením poskytování podpůrných opatření prvního stupně </a:t>
            </a:r>
            <a:r>
              <a:rPr lang="cs-CZ" altLang="zh-CN" sz="1800" b="1" dirty="0">
                <a:solidFill>
                  <a:srgbClr val="FF0000"/>
                </a:solidFill>
                <a:ea typeface="Times New Roman" pitchFamily="18" charset="0"/>
                <a:cs typeface="Tahoma" pitchFamily="34" charset="0"/>
              </a:rPr>
              <a:t>zpracuje škola plán pedagogické podpory žáka </a:t>
            </a:r>
            <a:r>
              <a:rPr lang="cs-CZ" altLang="zh-CN" sz="1800" dirty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(</a:t>
            </a:r>
            <a:r>
              <a:rPr lang="cs-CZ" altLang="zh-CN" sz="1800" b="1" dirty="0">
                <a:solidFill>
                  <a:srgbClr val="FF0000"/>
                </a:solidFill>
                <a:ea typeface="Times New Roman" pitchFamily="18" charset="0"/>
                <a:cs typeface="Tahoma" pitchFamily="34" charset="0"/>
              </a:rPr>
              <a:t>PLPP</a:t>
            </a:r>
            <a:r>
              <a:rPr lang="cs-CZ" altLang="zh-CN" sz="1800" dirty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), který průběžně aktualizuje v souladu s vývojem speciálních vzdělávacích potřeb žáka.</a:t>
            </a:r>
          </a:p>
          <a:p>
            <a:pPr marL="360000" algn="just" eaLnBrk="0" fontAlgn="base" hangingPunct="0">
              <a:spcBef>
                <a:spcPts val="600"/>
              </a:spcBef>
              <a:spcAft>
                <a:spcPct val="0"/>
              </a:spcAft>
              <a:buFont typeface="+mj-lt"/>
              <a:buAutoNum type="arabicPeriod"/>
            </a:pPr>
            <a:r>
              <a:rPr lang="cs-CZ" altLang="zh-CN" sz="1800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Poskytování </a:t>
            </a:r>
            <a:r>
              <a:rPr lang="cs-CZ" altLang="zh-CN" sz="1800" dirty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podpůrných opatření prvního stupně škola </a:t>
            </a:r>
            <a:r>
              <a:rPr lang="cs-CZ" altLang="zh-CN" sz="1800" b="1" dirty="0" smtClean="0">
                <a:solidFill>
                  <a:srgbClr val="FF0000"/>
                </a:solidFill>
                <a:ea typeface="Times New Roman" pitchFamily="18" charset="0"/>
                <a:cs typeface="Tahoma" pitchFamily="34" charset="0"/>
              </a:rPr>
              <a:t>nejpozději </a:t>
            </a:r>
            <a:r>
              <a:rPr lang="cs-CZ" altLang="zh-CN" sz="1800" b="1" dirty="0">
                <a:solidFill>
                  <a:srgbClr val="FF0000"/>
                </a:solidFill>
                <a:ea typeface="Times New Roman" pitchFamily="18" charset="0"/>
                <a:cs typeface="Tahoma" pitchFamily="34" charset="0"/>
              </a:rPr>
              <a:t>po 3 měsících škola vyhodnotí</a:t>
            </a:r>
            <a:r>
              <a:rPr lang="cs-CZ" altLang="zh-CN" sz="1800" dirty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, zda podpůrná opatření vedou k naplnění stanovených cílů. Není-li tomu tak, doporučí škola zletilému žákovi nebo zákonnému zástupci žáka využití poradenské pomoci ŠPZ.</a:t>
            </a:r>
          </a:p>
          <a:p>
            <a:pPr marL="302850" indent="-285750" algn="just" eaLnBrk="0" fontAlgn="base" hangingPunct="0">
              <a:spcBef>
                <a:spcPts val="600"/>
              </a:spcBef>
              <a:spcAft>
                <a:spcPct val="0"/>
              </a:spcAft>
            </a:pPr>
            <a:endParaRPr lang="cs-CZ" altLang="zh-CN" sz="1800" b="1" dirty="0">
              <a:solidFill>
                <a:srgbClr val="084686"/>
              </a:solidFill>
              <a:ea typeface="Times New Roman" pitchFamily="18" charset="0"/>
              <a:cs typeface="Tahoma" pitchFamily="34" charset="0"/>
            </a:endParaRPr>
          </a:p>
          <a:p>
            <a:pPr marL="17100" indent="0" algn="just" eaLnBrk="0" fontAlgn="base" hangingPunct="0">
              <a:spcBef>
                <a:spcPts val="600"/>
              </a:spcBef>
              <a:spcAft>
                <a:spcPct val="0"/>
              </a:spcAft>
              <a:buNone/>
            </a:pPr>
            <a:r>
              <a:rPr lang="cs-CZ" altLang="zh-CN" sz="1800" b="1" u="sng" dirty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Postup před přiznáním podpůrných opatření druhého až pátého </a:t>
            </a:r>
            <a:r>
              <a:rPr lang="cs-CZ" altLang="zh-CN" sz="1800" b="1" u="sng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stupně</a:t>
            </a:r>
          </a:p>
          <a:p>
            <a:pPr marL="17100" indent="0" algn="just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cs-CZ" altLang="zh-CN" sz="1800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(z </a:t>
            </a:r>
            <a:r>
              <a:rPr lang="cs-CZ" altLang="zh-CN" sz="1800" dirty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§ 11 až 16 vyhl. č. 27/2016 Sb.)</a:t>
            </a:r>
          </a:p>
          <a:p>
            <a:pPr marL="360000" algn="just" eaLnBrk="0" fontAlgn="base" hangingPunct="0">
              <a:spcBef>
                <a:spcPts val="600"/>
              </a:spcBef>
              <a:spcAft>
                <a:spcPct val="0"/>
              </a:spcAft>
              <a:buFont typeface="+mj-lt"/>
              <a:buAutoNum type="arabicPeriod"/>
            </a:pPr>
            <a:r>
              <a:rPr lang="cs-CZ" altLang="zh-CN" sz="1800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Určený </a:t>
            </a:r>
            <a:r>
              <a:rPr lang="cs-CZ" altLang="zh-CN" sz="1800" b="1" dirty="0" smtClean="0">
                <a:solidFill>
                  <a:srgbClr val="FF0000"/>
                </a:solidFill>
                <a:ea typeface="Times New Roman" pitchFamily="18" charset="0"/>
                <a:cs typeface="Tahoma" pitchFamily="34" charset="0"/>
              </a:rPr>
              <a:t>pedagogický pracovník</a:t>
            </a:r>
            <a:r>
              <a:rPr lang="cs-CZ" altLang="zh-CN" sz="1800" dirty="0" smtClean="0">
                <a:solidFill>
                  <a:srgbClr val="FF0000"/>
                </a:solidFill>
                <a:ea typeface="Times New Roman" pitchFamily="18" charset="0"/>
                <a:cs typeface="Tahoma" pitchFamily="34" charset="0"/>
              </a:rPr>
              <a:t> </a:t>
            </a:r>
            <a:r>
              <a:rPr lang="cs-CZ" altLang="zh-CN" sz="1800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odpovídá </a:t>
            </a:r>
            <a:r>
              <a:rPr lang="cs-CZ" altLang="zh-CN" sz="1800" dirty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za spolupráci se ŠPZ v souvislosti s doporučením podpůrných opatření</a:t>
            </a:r>
            <a:r>
              <a:rPr lang="cs-CZ" altLang="zh-CN" sz="1800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.</a:t>
            </a:r>
          </a:p>
          <a:p>
            <a:pPr marL="360000" algn="just" eaLnBrk="0" fontAlgn="base" hangingPunct="0">
              <a:spcBef>
                <a:spcPts val="600"/>
              </a:spcBef>
              <a:spcAft>
                <a:spcPct val="0"/>
              </a:spcAft>
              <a:buFont typeface="+mj-lt"/>
              <a:buAutoNum type="arabicPeriod"/>
            </a:pPr>
            <a:r>
              <a:rPr lang="cs-CZ" altLang="zh-CN" sz="1800" dirty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Pro účely poskytování </a:t>
            </a:r>
            <a:r>
              <a:rPr lang="cs-CZ" altLang="zh-CN" sz="1800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pomoci </a:t>
            </a:r>
            <a:r>
              <a:rPr lang="cs-CZ" altLang="zh-CN" sz="1800" dirty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ŠPZ </a:t>
            </a:r>
            <a:r>
              <a:rPr lang="cs-CZ" altLang="zh-CN" sz="1800" b="1" dirty="0">
                <a:solidFill>
                  <a:srgbClr val="FF0000"/>
                </a:solidFill>
                <a:ea typeface="Times New Roman" pitchFamily="18" charset="0"/>
                <a:cs typeface="Tahoma" pitchFamily="34" charset="0"/>
              </a:rPr>
              <a:t>zajistí škola bezodkladné předání plánu pedagogické podpory ŠPZ</a:t>
            </a:r>
            <a:r>
              <a:rPr lang="cs-CZ" altLang="zh-CN" sz="1800" dirty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, pokud se žák podle něho vzdělával</a:t>
            </a:r>
            <a:r>
              <a:rPr lang="cs-CZ" altLang="zh-CN" sz="1800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.</a:t>
            </a:r>
            <a:endParaRPr lang="cs-CZ" altLang="zh-CN" sz="1800" dirty="0">
              <a:solidFill>
                <a:srgbClr val="084686"/>
              </a:solidFill>
              <a:ea typeface="Times New Roman" pitchFamily="18" charset="0"/>
              <a:cs typeface="Tahoma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5508103" y="74199"/>
            <a:ext cx="3528393" cy="258457"/>
          </a:xfrm>
          <a:prstGeom prst="rect">
            <a:avLst/>
          </a:prstGeom>
        </p:spPr>
      </p:pic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7C7C3-37D4-434A-98E4-E9BAA1299D63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079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764705"/>
            <a:ext cx="7200800" cy="5328592"/>
          </a:xfrm>
        </p:spPr>
        <p:txBody>
          <a:bodyPr>
            <a:noAutofit/>
          </a:bodyPr>
          <a:lstStyle/>
          <a:p>
            <a:pPr marL="360000" algn="just" eaLnBrk="0" fontAlgn="base" hangingPunct="0">
              <a:spcBef>
                <a:spcPts val="0"/>
              </a:spcBef>
              <a:spcAft>
                <a:spcPct val="0"/>
              </a:spcAft>
              <a:buFont typeface="+mj-lt"/>
              <a:buAutoNum type="arabicPeriod" startAt="2"/>
            </a:pPr>
            <a:endParaRPr lang="cs-CZ" altLang="zh-CN" sz="1800" b="1" dirty="0" smtClean="0">
              <a:solidFill>
                <a:srgbClr val="084686"/>
              </a:solidFill>
              <a:ea typeface="Times New Roman" pitchFamily="18" charset="0"/>
              <a:cs typeface="Tahoma" pitchFamily="34" charset="0"/>
            </a:endParaRPr>
          </a:p>
          <a:p>
            <a:pPr marL="360000" algn="just" eaLnBrk="0" fontAlgn="base" hangingPunct="0">
              <a:spcBef>
                <a:spcPts val="600"/>
              </a:spcBef>
              <a:spcAft>
                <a:spcPct val="0"/>
              </a:spcAft>
              <a:buFont typeface="+mj-lt"/>
              <a:buAutoNum type="arabicPeriod" startAt="3"/>
            </a:pPr>
            <a:r>
              <a:rPr lang="cs-CZ" altLang="zh-CN" sz="1800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V </a:t>
            </a:r>
            <a:r>
              <a:rPr lang="cs-CZ" altLang="zh-CN" sz="1800" dirty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případě podpůrného opatření spočívajícího v používání kompenzačních pomůcek, speciálních učebnic a speciálních učebních pomůcek</a:t>
            </a:r>
            <a:r>
              <a:rPr lang="cs-CZ" altLang="zh-CN" sz="1800" b="1" dirty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 </a:t>
            </a:r>
            <a:r>
              <a:rPr lang="cs-CZ" altLang="zh-CN" sz="1800" b="1" dirty="0">
                <a:solidFill>
                  <a:srgbClr val="FF0000"/>
                </a:solidFill>
                <a:ea typeface="Times New Roman" pitchFamily="18" charset="0"/>
                <a:cs typeface="Tahoma" pitchFamily="34" charset="0"/>
              </a:rPr>
              <a:t>ŠPZ doporučí přednostně ty pomůcky, kterými již škola disponuje</a:t>
            </a:r>
            <a:r>
              <a:rPr lang="cs-CZ" altLang="zh-CN" sz="1800" b="1" dirty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.</a:t>
            </a:r>
          </a:p>
          <a:p>
            <a:pPr marL="360000" algn="just" eaLnBrk="0" fontAlgn="base" hangingPunct="0">
              <a:spcBef>
                <a:spcPts val="600"/>
              </a:spcBef>
              <a:spcAft>
                <a:spcPct val="0"/>
              </a:spcAft>
              <a:buFont typeface="+mj-lt"/>
              <a:buAutoNum type="arabicPeriod" startAt="3"/>
            </a:pPr>
            <a:r>
              <a:rPr lang="cs-CZ" altLang="zh-CN" sz="1800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ŠPZ</a:t>
            </a:r>
            <a:r>
              <a:rPr lang="cs-CZ" altLang="zh-CN" sz="1800" b="1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 </a:t>
            </a:r>
            <a:r>
              <a:rPr lang="cs-CZ" altLang="zh-CN" sz="1800" b="1" dirty="0">
                <a:solidFill>
                  <a:srgbClr val="FF0000"/>
                </a:solidFill>
                <a:ea typeface="Times New Roman" pitchFamily="18" charset="0"/>
                <a:cs typeface="Tahoma" pitchFamily="34" charset="0"/>
              </a:rPr>
              <a:t>projedná </a:t>
            </a:r>
            <a:r>
              <a:rPr lang="cs-CZ" altLang="zh-CN" sz="1800" dirty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před vydáním doporučení </a:t>
            </a:r>
            <a:r>
              <a:rPr lang="cs-CZ" altLang="zh-CN" sz="1800" b="1" dirty="0">
                <a:solidFill>
                  <a:srgbClr val="FF0000"/>
                </a:solidFill>
                <a:ea typeface="Times New Roman" pitchFamily="18" charset="0"/>
                <a:cs typeface="Tahoma" pitchFamily="34" charset="0"/>
              </a:rPr>
              <a:t>návrh doporučených podpůrných opatření se školou</a:t>
            </a:r>
            <a:r>
              <a:rPr lang="cs-CZ" altLang="zh-CN" sz="1800" dirty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, zletilým žákem nebo zákonným zástupcem </a:t>
            </a:r>
            <a:r>
              <a:rPr lang="cs-CZ" altLang="zh-CN" sz="1800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žáka </a:t>
            </a:r>
            <a:r>
              <a:rPr lang="cs-CZ" altLang="zh-CN" sz="1800" dirty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a </a:t>
            </a:r>
            <a:r>
              <a:rPr lang="cs-CZ" altLang="zh-CN" sz="1800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přihlédne </a:t>
            </a:r>
            <a:r>
              <a:rPr lang="cs-CZ" altLang="zh-CN" sz="1800" dirty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k jejich vyjádření.</a:t>
            </a:r>
          </a:p>
          <a:p>
            <a:pPr marL="360000" algn="just" eaLnBrk="0" fontAlgn="base" hangingPunct="0">
              <a:spcBef>
                <a:spcPts val="600"/>
              </a:spcBef>
              <a:spcAft>
                <a:spcPct val="0"/>
              </a:spcAft>
              <a:buFont typeface="+mj-lt"/>
              <a:buAutoNum type="arabicPeriod" startAt="3"/>
            </a:pPr>
            <a:r>
              <a:rPr lang="cs-CZ" altLang="zh-CN" sz="1800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ŠPZ </a:t>
            </a:r>
            <a:r>
              <a:rPr lang="cs-CZ" altLang="zh-CN" sz="1800" dirty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zpracovává zprávu a </a:t>
            </a:r>
            <a:r>
              <a:rPr lang="cs-CZ" altLang="zh-CN" sz="1800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doporučení - zákonný </a:t>
            </a:r>
            <a:r>
              <a:rPr lang="cs-CZ" altLang="zh-CN" sz="1800" dirty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zástupce žáka </a:t>
            </a:r>
            <a:r>
              <a:rPr lang="cs-CZ" altLang="zh-CN" sz="1800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je informován </a:t>
            </a:r>
            <a:r>
              <a:rPr lang="cs-CZ" altLang="zh-CN" sz="1800" dirty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o jejich obsahu a </a:t>
            </a:r>
            <a:r>
              <a:rPr lang="cs-CZ" altLang="zh-CN" sz="1800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poučen o </a:t>
            </a:r>
            <a:r>
              <a:rPr lang="cs-CZ" altLang="zh-CN" sz="1800" dirty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možnosti </a:t>
            </a:r>
            <a:r>
              <a:rPr lang="cs-CZ" altLang="zh-CN" sz="1800" b="1" dirty="0">
                <a:solidFill>
                  <a:srgbClr val="FF0000"/>
                </a:solidFill>
                <a:ea typeface="Times New Roman" pitchFamily="18" charset="0"/>
                <a:cs typeface="Tahoma" pitchFamily="34" charset="0"/>
              </a:rPr>
              <a:t>podat žádost o revizi</a:t>
            </a:r>
            <a:r>
              <a:rPr lang="cs-CZ" altLang="zh-CN" sz="1800" b="1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.</a:t>
            </a:r>
          </a:p>
          <a:p>
            <a:pPr marL="360000" algn="just" eaLnBrk="0" fontAlgn="base" hangingPunct="0">
              <a:spcBef>
                <a:spcPts val="600"/>
              </a:spcBef>
              <a:spcAft>
                <a:spcPct val="0"/>
              </a:spcAft>
              <a:buFont typeface="+mj-lt"/>
              <a:buAutoNum type="arabicPeriod" startAt="3"/>
            </a:pPr>
            <a:r>
              <a:rPr lang="cs-CZ" altLang="zh-CN" sz="1800" dirty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Platnost doporučení </a:t>
            </a:r>
            <a:r>
              <a:rPr lang="cs-CZ" altLang="zh-CN" sz="1800" b="1" u="sng" dirty="0">
                <a:solidFill>
                  <a:srgbClr val="FF0000"/>
                </a:solidFill>
                <a:ea typeface="Times New Roman" pitchFamily="18" charset="0"/>
                <a:cs typeface="Tahoma" pitchFamily="34" charset="0"/>
              </a:rPr>
              <a:t>zpravidla</a:t>
            </a:r>
            <a:r>
              <a:rPr lang="cs-CZ" altLang="zh-CN" sz="1800" b="1" dirty="0">
                <a:solidFill>
                  <a:srgbClr val="FF0000"/>
                </a:solidFill>
                <a:ea typeface="Times New Roman" pitchFamily="18" charset="0"/>
                <a:cs typeface="Tahoma" pitchFamily="34" charset="0"/>
              </a:rPr>
              <a:t> nepřesáhne 2 </a:t>
            </a:r>
            <a:r>
              <a:rPr lang="cs-CZ" altLang="zh-CN" sz="1800" b="1" dirty="0" smtClean="0">
                <a:solidFill>
                  <a:srgbClr val="FF0000"/>
                </a:solidFill>
                <a:ea typeface="Times New Roman" pitchFamily="18" charset="0"/>
                <a:cs typeface="Tahoma" pitchFamily="34" charset="0"/>
              </a:rPr>
              <a:t>roky</a:t>
            </a:r>
            <a:r>
              <a:rPr lang="cs-CZ" altLang="zh-CN" sz="1800" b="1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.</a:t>
            </a:r>
          </a:p>
          <a:p>
            <a:pPr marL="360000" algn="just" eaLnBrk="0" fontAlgn="base" hangingPunct="0">
              <a:spcBef>
                <a:spcPts val="600"/>
              </a:spcBef>
              <a:spcAft>
                <a:spcPct val="0"/>
              </a:spcAft>
              <a:buFont typeface="+mj-lt"/>
              <a:buAutoNum type="arabicPeriod" startAt="3"/>
            </a:pPr>
            <a:r>
              <a:rPr lang="cs-CZ" altLang="zh-CN" sz="1800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Škola </a:t>
            </a:r>
            <a:r>
              <a:rPr lang="cs-CZ" altLang="zh-CN" sz="1800" dirty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ve spolupráci se </a:t>
            </a:r>
            <a:r>
              <a:rPr lang="cs-CZ" altLang="zh-CN" sz="1800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ŠPZ </a:t>
            </a:r>
            <a:r>
              <a:rPr lang="cs-CZ" altLang="zh-CN" sz="1800" dirty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a zákonným zástupcem žáka průběžně vyhodnocuje poskytování </a:t>
            </a:r>
            <a:r>
              <a:rPr lang="cs-CZ" altLang="zh-CN" sz="1800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PO. </a:t>
            </a:r>
            <a:r>
              <a:rPr lang="cs-CZ" altLang="zh-CN" sz="1800" b="1" dirty="0">
                <a:solidFill>
                  <a:srgbClr val="FF0000"/>
                </a:solidFill>
                <a:ea typeface="Times New Roman" pitchFamily="18" charset="0"/>
                <a:cs typeface="Tahoma" pitchFamily="34" charset="0"/>
              </a:rPr>
              <a:t>ŠPZ vyhodnotí poskytování podpůrných </a:t>
            </a:r>
            <a:r>
              <a:rPr lang="cs-CZ" altLang="zh-CN" sz="1800" b="1" u="sng" dirty="0" smtClean="0">
                <a:solidFill>
                  <a:srgbClr val="FF0000"/>
                </a:solidFill>
                <a:ea typeface="Times New Roman" pitchFamily="18" charset="0"/>
                <a:cs typeface="Tahoma" pitchFamily="34" charset="0"/>
              </a:rPr>
              <a:t>nejdéle do </a:t>
            </a:r>
            <a:r>
              <a:rPr lang="cs-CZ" altLang="zh-CN" sz="1800" b="1" u="sng" dirty="0">
                <a:solidFill>
                  <a:srgbClr val="FF0000"/>
                </a:solidFill>
                <a:ea typeface="Times New Roman" pitchFamily="18" charset="0"/>
                <a:cs typeface="Tahoma" pitchFamily="34" charset="0"/>
              </a:rPr>
              <a:t>1 roku</a:t>
            </a:r>
            <a:r>
              <a:rPr lang="cs-CZ" altLang="zh-CN" sz="1800" b="1" dirty="0">
                <a:solidFill>
                  <a:srgbClr val="FF0000"/>
                </a:solidFill>
                <a:ea typeface="Times New Roman" pitchFamily="18" charset="0"/>
                <a:cs typeface="Tahoma" pitchFamily="34" charset="0"/>
              </a:rPr>
              <a:t> od vydání </a:t>
            </a:r>
            <a:r>
              <a:rPr lang="cs-CZ" altLang="zh-CN" sz="1800" b="1" dirty="0" smtClean="0">
                <a:solidFill>
                  <a:srgbClr val="FF0000"/>
                </a:solidFill>
                <a:ea typeface="Times New Roman" pitchFamily="18" charset="0"/>
                <a:cs typeface="Tahoma" pitchFamily="34" charset="0"/>
              </a:rPr>
              <a:t>doporučení </a:t>
            </a:r>
            <a:r>
              <a:rPr lang="cs-CZ" altLang="zh-CN" sz="1800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(</a:t>
            </a:r>
            <a:r>
              <a:rPr lang="cs-CZ" altLang="zh-CN" sz="1800" b="1" dirty="0" smtClean="0">
                <a:solidFill>
                  <a:srgbClr val="FF0000"/>
                </a:solidFill>
                <a:ea typeface="Times New Roman" pitchFamily="18" charset="0"/>
                <a:cs typeface="Tahoma" pitchFamily="34" charset="0"/>
              </a:rPr>
              <a:t>IVP </a:t>
            </a:r>
            <a:r>
              <a:rPr lang="cs-CZ" altLang="zh-CN" sz="1800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rovněž 1x ročně).</a:t>
            </a:r>
            <a:endParaRPr lang="cs-CZ" altLang="zh-CN" sz="1800" dirty="0">
              <a:solidFill>
                <a:srgbClr val="084686"/>
              </a:solidFill>
              <a:ea typeface="Times New Roman" pitchFamily="18" charset="0"/>
              <a:cs typeface="Tahoma" pitchFamily="34" charset="0"/>
            </a:endParaRPr>
          </a:p>
          <a:p>
            <a:pPr marL="360000" algn="just" eaLnBrk="0" fontAlgn="base" hangingPunct="0">
              <a:spcBef>
                <a:spcPts val="600"/>
              </a:spcBef>
              <a:spcAft>
                <a:spcPct val="0"/>
              </a:spcAft>
              <a:buFont typeface="+mj-lt"/>
              <a:buAutoNum type="arabicPeriod" startAt="3"/>
            </a:pPr>
            <a:endParaRPr lang="cs-CZ" altLang="zh-CN" sz="1800" b="1" dirty="0">
              <a:solidFill>
                <a:srgbClr val="084686"/>
              </a:solidFill>
              <a:ea typeface="Times New Roman" pitchFamily="18" charset="0"/>
              <a:cs typeface="Tahoma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5508103" y="74199"/>
            <a:ext cx="3528393" cy="258457"/>
          </a:xfrm>
          <a:prstGeom prst="rect">
            <a:avLst/>
          </a:prstGeom>
        </p:spPr>
      </p:pic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7C7C3-37D4-434A-98E4-E9BAA1299D63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142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5508103" y="74199"/>
            <a:ext cx="3528393" cy="258457"/>
          </a:xfrm>
          <a:prstGeom prst="rect">
            <a:avLst/>
          </a:prstGeom>
        </p:spPr>
      </p:pic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7C7C3-37D4-434A-98E4-E9BAA1299D63}" type="slidenum">
              <a:rPr lang="cs-CZ" smtClean="0"/>
              <a:t>6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71600" y="836712"/>
            <a:ext cx="7200800" cy="5386090"/>
          </a:xfrm>
          <a:prstGeom prst="rect">
            <a:avLst/>
          </a:prstGeom>
          <a:solidFill>
            <a:srgbClr val="FFFFCC"/>
          </a:solidFill>
          <a:ln w="19050" cmpd="dbl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415925" lvl="1" indent="-415925" algn="just" eaLnBrk="0" fontAlgn="base" hangingPunct="0">
              <a:spcBef>
                <a:spcPts val="600"/>
              </a:spcBef>
              <a:spcAft>
                <a:spcPct val="0"/>
              </a:spcAft>
              <a:buNone/>
            </a:pPr>
            <a:r>
              <a:rPr lang="cs-CZ" altLang="zh-CN" b="1" i="1" u="sng" dirty="0" smtClean="0">
                <a:solidFill>
                  <a:srgbClr val="FF0000"/>
                </a:solidFill>
                <a:ea typeface="Times New Roman" pitchFamily="18" charset="0"/>
                <a:cs typeface="Tahoma" pitchFamily="34" charset="0"/>
              </a:rPr>
              <a:t>Je nezbytné předeslat, že zaměstnanci PPP</a:t>
            </a:r>
            <a:endParaRPr lang="cs-CZ" altLang="zh-CN" b="1" i="1" u="sng" dirty="0">
              <a:solidFill>
                <a:srgbClr val="FF0000"/>
              </a:solidFill>
              <a:ea typeface="Times New Roman" pitchFamily="18" charset="0"/>
              <a:cs typeface="Tahoma" pitchFamily="34" charset="0"/>
            </a:endParaRPr>
          </a:p>
          <a:p>
            <a:pPr marL="342900" lvl="1" indent="-342900" algn="just" eaLnBrk="0" fontAlgn="base" hangingPunct="0">
              <a:spcBef>
                <a:spcPts val="600"/>
              </a:spcBef>
              <a:spcAft>
                <a:spcPct val="0"/>
              </a:spcAft>
              <a:buFont typeface="+mj-lt"/>
              <a:buAutoNum type="arabicPeriod"/>
            </a:pPr>
            <a:r>
              <a:rPr lang="cs-CZ" altLang="zh-CN" b="1" i="1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Nejsou autory legislativních změn</a:t>
            </a:r>
            <a:r>
              <a:rPr lang="cs-CZ" altLang="zh-CN" i="1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, které nabyly účinnost k 1. 9. 2016 (již od doby prvních návrhů jsme nesouhlasili, připomínkovali, navrhovali změny a činíme tak neustále</a:t>
            </a:r>
            <a:r>
              <a:rPr lang="cs-CZ" altLang="zh-CN" b="1" i="1" dirty="0" smtClean="0">
                <a:solidFill>
                  <a:srgbClr val="FF0000"/>
                </a:solidFill>
                <a:ea typeface="Times New Roman" pitchFamily="18" charset="0"/>
                <a:cs typeface="Tahoma" pitchFamily="34" charset="0"/>
              </a:rPr>
              <a:t>!</a:t>
            </a:r>
            <a:r>
              <a:rPr lang="cs-CZ" altLang="zh-CN" i="1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).</a:t>
            </a:r>
          </a:p>
          <a:p>
            <a:pPr marL="342900" lvl="1" indent="-342900" algn="just" eaLnBrk="0" fontAlgn="base" hangingPunct="0">
              <a:spcBef>
                <a:spcPts val="600"/>
              </a:spcBef>
              <a:spcAft>
                <a:spcPct val="0"/>
              </a:spcAft>
              <a:buFont typeface="+mj-lt"/>
              <a:buAutoNum type="arabicPeriod"/>
            </a:pPr>
            <a:r>
              <a:rPr lang="cs-CZ" altLang="zh-CN" i="1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Jsou nuceni </a:t>
            </a:r>
            <a:r>
              <a:rPr lang="cs-CZ" altLang="zh-CN" b="1" i="1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postupovat v souladu s legislativou</a:t>
            </a:r>
            <a:r>
              <a:rPr lang="cs-CZ" altLang="zh-CN" i="1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 </a:t>
            </a:r>
            <a:r>
              <a:rPr lang="cs-CZ" altLang="zh-CN" i="1" dirty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a</a:t>
            </a:r>
            <a:r>
              <a:rPr lang="cs-CZ" altLang="zh-CN" i="1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 nemají sebemenší zájem komplikovat život pedagogům - jsme si vědomi náročnosti jejich práce.</a:t>
            </a:r>
            <a:endParaRPr lang="cs-CZ" altLang="zh-CN" i="1" dirty="0">
              <a:solidFill>
                <a:srgbClr val="084686"/>
              </a:solidFill>
              <a:ea typeface="Times New Roman" pitchFamily="18" charset="0"/>
              <a:cs typeface="Tahoma" pitchFamily="34" charset="0"/>
            </a:endParaRPr>
          </a:p>
          <a:p>
            <a:pPr marL="342900" lvl="1" indent="-342900" algn="just" eaLnBrk="0" fontAlgn="base" hangingPunct="0">
              <a:spcBef>
                <a:spcPts val="600"/>
              </a:spcBef>
              <a:spcAft>
                <a:spcPct val="0"/>
              </a:spcAft>
              <a:buFont typeface="+mj-lt"/>
              <a:buAutoNum type="arabicPeriod"/>
            </a:pPr>
            <a:r>
              <a:rPr lang="cs-CZ" altLang="zh-CN" i="1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Vzhledem k nejednotnému (a neautorizovanému) výkladu některých legislativních ustanovení i oni </a:t>
            </a:r>
            <a:r>
              <a:rPr lang="cs-CZ" altLang="zh-CN" b="1" i="1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denně řeší řadu problémů a nejasností</a:t>
            </a:r>
            <a:r>
              <a:rPr lang="cs-CZ" altLang="zh-CN" i="1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.</a:t>
            </a:r>
          </a:p>
          <a:p>
            <a:pPr marL="342900" lvl="1" indent="-342900" algn="just" eaLnBrk="0" fontAlgn="base" hangingPunct="0">
              <a:spcBef>
                <a:spcPts val="600"/>
              </a:spcBef>
              <a:spcAft>
                <a:spcPct val="0"/>
              </a:spcAft>
              <a:buFont typeface="+mj-lt"/>
              <a:buAutoNum type="arabicPeriod"/>
            </a:pPr>
            <a:r>
              <a:rPr lang="cs-CZ" altLang="zh-CN" i="1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Mají vždy </a:t>
            </a:r>
            <a:r>
              <a:rPr lang="cs-CZ" altLang="zh-CN" b="1" i="1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snahu vyjít školám vstříc </a:t>
            </a:r>
            <a:r>
              <a:rPr lang="cs-CZ" altLang="zh-CN" i="1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a v maximální možné míře (při respektování zájmů žáka) dosáhnout kompromisu při projednávání PO.</a:t>
            </a:r>
          </a:p>
          <a:p>
            <a:pPr marL="0" lvl="1" eaLnBrk="0" fontAlgn="base" hangingPunct="0">
              <a:spcBef>
                <a:spcPts val="600"/>
              </a:spcBef>
              <a:spcAft>
                <a:spcPct val="0"/>
              </a:spcAft>
            </a:pPr>
            <a:r>
              <a:rPr lang="cs-CZ" altLang="zh-CN" sz="1600" b="1" i="1" dirty="0" smtClean="0">
                <a:solidFill>
                  <a:srgbClr val="FF0000"/>
                </a:solidFill>
                <a:ea typeface="Times New Roman" pitchFamily="18" charset="0"/>
                <a:cs typeface="Tahoma" pitchFamily="34" charset="0"/>
              </a:rPr>
              <a:t>Proto, prosím:</a:t>
            </a:r>
          </a:p>
          <a:p>
            <a:pPr marL="0" lvl="1" algn="ctr" eaLnBrk="0" fontAlgn="base" hangingPunct="0">
              <a:spcBef>
                <a:spcPts val="600"/>
              </a:spcBef>
              <a:spcAft>
                <a:spcPct val="0"/>
              </a:spcAft>
            </a:pPr>
            <a:r>
              <a:rPr lang="cs-CZ" altLang="zh-CN" sz="1600" i="1" dirty="0" smtClean="0">
                <a:solidFill>
                  <a:srgbClr val="FF0000"/>
                </a:solidFill>
                <a:ea typeface="Times New Roman" pitchFamily="18" charset="0"/>
                <a:cs typeface="Tahoma" pitchFamily="34" charset="0"/>
              </a:rPr>
              <a:t>„NEBOJUJTE“ S NÁMI, ALE </a:t>
            </a:r>
            <a:r>
              <a:rPr lang="cs-CZ" altLang="zh-CN" sz="1600" i="1" dirty="0">
                <a:solidFill>
                  <a:srgbClr val="FF0000"/>
                </a:solidFill>
                <a:ea typeface="Times New Roman" pitchFamily="18" charset="0"/>
                <a:cs typeface="Tahoma" pitchFamily="34" charset="0"/>
              </a:rPr>
              <a:t>KOMUNIKUJTE, PTEJTE </a:t>
            </a:r>
            <a:r>
              <a:rPr lang="cs-CZ" altLang="zh-CN" sz="1600" i="1" dirty="0" smtClean="0">
                <a:solidFill>
                  <a:srgbClr val="FF0000"/>
                </a:solidFill>
                <a:ea typeface="Times New Roman" pitchFamily="18" charset="0"/>
                <a:cs typeface="Tahoma" pitchFamily="34" charset="0"/>
              </a:rPr>
              <a:t>SE!</a:t>
            </a:r>
          </a:p>
          <a:p>
            <a:pPr marL="0" lvl="1" algn="ctr" eaLnBrk="0" fontAlgn="base" hangingPunct="0">
              <a:spcBef>
                <a:spcPts val="600"/>
              </a:spcBef>
              <a:spcAft>
                <a:spcPct val="0"/>
              </a:spcAft>
            </a:pPr>
            <a:r>
              <a:rPr lang="cs-CZ" altLang="zh-CN" sz="1600" i="1" dirty="0" smtClean="0">
                <a:solidFill>
                  <a:srgbClr val="FF0000"/>
                </a:solidFill>
                <a:ea typeface="Times New Roman" pitchFamily="18" charset="0"/>
                <a:cs typeface="Tahoma" pitchFamily="34" charset="0"/>
              </a:rPr>
              <a:t>POSYTUJTE NÁM POTŘEBNÉ A ÚPLNÉ INFORMACE (NA ŽÁDOSTECH O ŠETŘENÍ …).</a:t>
            </a:r>
          </a:p>
          <a:p>
            <a:pPr marL="0" lvl="1" algn="ctr" eaLnBrk="0" fontAlgn="base" hangingPunct="0">
              <a:spcBef>
                <a:spcPts val="600"/>
              </a:spcBef>
              <a:spcAft>
                <a:spcPct val="0"/>
              </a:spcAft>
            </a:pPr>
            <a:r>
              <a:rPr lang="cs-CZ" altLang="zh-CN" sz="1600" i="1" dirty="0" smtClean="0">
                <a:solidFill>
                  <a:srgbClr val="FF0000"/>
                </a:solidFill>
                <a:ea typeface="Times New Roman" pitchFamily="18" charset="0"/>
                <a:cs typeface="Tahoma" pitchFamily="34" charset="0"/>
              </a:rPr>
              <a:t>NEKOMPLIKUJTE NÁM PRÁCI NEREÁLNÝMI POŽADAVKY.</a:t>
            </a:r>
          </a:p>
          <a:p>
            <a:pPr marL="0" lvl="1" algn="ctr" eaLnBrk="0" fontAlgn="base" hangingPunct="0">
              <a:spcBef>
                <a:spcPts val="600"/>
              </a:spcBef>
              <a:spcAft>
                <a:spcPct val="0"/>
              </a:spcAft>
            </a:pPr>
            <a:endParaRPr lang="cs-CZ" altLang="zh-CN" sz="1600" i="1" dirty="0" smtClean="0">
              <a:solidFill>
                <a:srgbClr val="FF0000"/>
              </a:solidFill>
              <a:ea typeface="Times New Roman" pitchFamily="18" charset="0"/>
              <a:cs typeface="Tahoma" pitchFamily="34" charset="0"/>
            </a:endParaRPr>
          </a:p>
          <a:p>
            <a:pPr marL="0" lvl="1" algn="ctr" eaLnBrk="0" fontAlgn="base" hangingPunct="0">
              <a:spcBef>
                <a:spcPts val="600"/>
              </a:spcBef>
              <a:spcAft>
                <a:spcPct val="0"/>
              </a:spcAft>
            </a:pPr>
            <a:r>
              <a:rPr lang="cs-CZ" altLang="zh-CN" sz="1600" b="1" i="1" dirty="0" smtClean="0">
                <a:solidFill>
                  <a:srgbClr val="FF0000"/>
                </a:solidFill>
                <a:ea typeface="Times New Roman" pitchFamily="18" charset="0"/>
                <a:cs typeface="Tahoma" pitchFamily="34" charset="0"/>
              </a:rPr>
              <a:t>POZOR NA INFORMACE, KTERÉ VÁM POSKYTLI TZV. „CERTIFIKOVANÍ ŠKOLITELÉ“!</a:t>
            </a:r>
            <a:endParaRPr lang="cs-CZ" altLang="zh-CN" sz="1600" b="1" i="1" dirty="0">
              <a:solidFill>
                <a:srgbClr val="FF0000"/>
              </a:solidFill>
              <a:ea typeface="Times New Roman" pitchFamily="18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576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764705"/>
            <a:ext cx="7200800" cy="5328592"/>
          </a:xfrm>
        </p:spPr>
        <p:txBody>
          <a:bodyPr>
            <a:noAutofit/>
          </a:bodyPr>
          <a:lstStyle/>
          <a:p>
            <a:pPr marL="17100" indent="0" algn="just" eaLnBrk="0" fontAlgn="base" hangingPunct="0">
              <a:spcBef>
                <a:spcPts val="600"/>
              </a:spcBef>
              <a:spcAft>
                <a:spcPct val="0"/>
              </a:spcAft>
              <a:buNone/>
            </a:pPr>
            <a:r>
              <a:rPr lang="cs-CZ" altLang="zh-CN" sz="1800" b="1" u="sng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Žádost o vyšetření žáka</a:t>
            </a:r>
            <a:r>
              <a:rPr lang="cs-CZ" altLang="zh-CN" sz="1800" b="1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 </a:t>
            </a:r>
            <a:r>
              <a:rPr lang="cs-CZ" altLang="zh-CN" sz="1800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- co a jak:</a:t>
            </a:r>
          </a:p>
          <a:p>
            <a:pPr marL="360000" algn="just" eaLnBrk="0" fontAlgn="base" hangingPunct="0">
              <a:spcBef>
                <a:spcPts val="600"/>
              </a:spcBef>
              <a:spcAft>
                <a:spcPct val="0"/>
              </a:spcAft>
              <a:buFont typeface="+mj-lt"/>
              <a:buAutoNum type="arabicPeriod"/>
            </a:pPr>
            <a:r>
              <a:rPr lang="cs-CZ" altLang="zh-CN" sz="1800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Zletilý žák nebo zákonný zástupce nezletilého žáka uvede důvody vyšetření, doplní kontaktní údaje (</a:t>
            </a:r>
            <a:r>
              <a:rPr lang="cs-CZ" altLang="zh-CN" sz="1800" b="1" i="1" dirty="0" smtClean="0">
                <a:solidFill>
                  <a:srgbClr val="FF0000"/>
                </a:solidFill>
                <a:ea typeface="Times New Roman" pitchFamily="18" charset="0"/>
                <a:cs typeface="Tahoma" pitchFamily="34" charset="0"/>
              </a:rPr>
              <a:t>e-mail, telefon</a:t>
            </a:r>
            <a:r>
              <a:rPr lang="cs-CZ" altLang="zh-CN" sz="1800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) a podpis.</a:t>
            </a:r>
          </a:p>
          <a:p>
            <a:pPr marL="360000" algn="just" eaLnBrk="0" fontAlgn="base" hangingPunct="0">
              <a:spcBef>
                <a:spcPts val="600"/>
              </a:spcBef>
              <a:spcAft>
                <a:spcPct val="0"/>
              </a:spcAft>
              <a:buFont typeface="+mj-lt"/>
              <a:buAutoNum type="arabicPeriod"/>
            </a:pPr>
            <a:r>
              <a:rPr lang="cs-CZ" altLang="zh-CN" sz="1800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Škola </a:t>
            </a:r>
            <a:r>
              <a:rPr lang="cs-CZ" altLang="zh-CN" sz="1800" b="1" dirty="0" smtClean="0">
                <a:solidFill>
                  <a:srgbClr val="FF0000"/>
                </a:solidFill>
                <a:ea typeface="Times New Roman" pitchFamily="18" charset="0"/>
                <a:cs typeface="Tahoma" pitchFamily="34" charset="0"/>
              </a:rPr>
              <a:t>podrobně a přesně zpracuje informace o dosavadním průběhu vzdělávání žáka</a:t>
            </a:r>
            <a:r>
              <a:rPr lang="cs-CZ" altLang="zh-CN" sz="1800" b="1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 </a:t>
            </a:r>
            <a:r>
              <a:rPr lang="cs-CZ" altLang="zh-CN" sz="1800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(</a:t>
            </a:r>
            <a:r>
              <a:rPr lang="cs-CZ" altLang="zh-CN" sz="1800" b="1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pedagogické zjištění školy - zpráva školy o žákovi</a:t>
            </a:r>
            <a:r>
              <a:rPr lang="cs-CZ" altLang="zh-CN" sz="1800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, </a:t>
            </a:r>
            <a:r>
              <a:rPr lang="cs-CZ" altLang="zh-CN" sz="1800" b="1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           </a:t>
            </a:r>
            <a:r>
              <a:rPr lang="cs-CZ" altLang="zh-CN" sz="1800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viz. </a:t>
            </a:r>
            <a:r>
              <a:rPr lang="cs-CZ" altLang="zh-CN" sz="1800" i="1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  <a:hlinkClick r:id="rId2"/>
              </a:rPr>
              <a:t>formulář</a:t>
            </a:r>
            <a:r>
              <a:rPr lang="cs-CZ" altLang="zh-CN" sz="1800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) - v přechodném období některé údaje škola nemá.</a:t>
            </a:r>
          </a:p>
          <a:p>
            <a:pPr marL="355600" lvl="1" indent="0" algn="just" eaLnBrk="0" fontAlgn="base" hangingPunct="0">
              <a:spcBef>
                <a:spcPts val="600"/>
              </a:spcBef>
              <a:spcAft>
                <a:spcPct val="0"/>
              </a:spcAft>
              <a:buNone/>
            </a:pPr>
            <a:r>
              <a:rPr lang="cs-CZ" altLang="zh-CN" sz="1800" dirty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K nám doručí škola </a:t>
            </a:r>
            <a:r>
              <a:rPr lang="cs-CZ" altLang="zh-CN" sz="1800" b="1" dirty="0">
                <a:solidFill>
                  <a:srgbClr val="FF0000"/>
                </a:solidFill>
                <a:ea typeface="Times New Roman" pitchFamily="18" charset="0"/>
                <a:cs typeface="Tahoma" pitchFamily="34" charset="0"/>
              </a:rPr>
              <a:t>osobně</a:t>
            </a:r>
            <a:r>
              <a:rPr lang="cs-CZ" altLang="zh-CN" sz="1800" b="1" dirty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, </a:t>
            </a:r>
            <a:r>
              <a:rPr lang="cs-CZ" altLang="zh-CN" sz="1800" b="1" dirty="0">
                <a:solidFill>
                  <a:srgbClr val="FF0000"/>
                </a:solidFill>
                <a:ea typeface="Times New Roman" pitchFamily="18" charset="0"/>
                <a:cs typeface="Tahoma" pitchFamily="34" charset="0"/>
              </a:rPr>
              <a:t>listovní poštou </a:t>
            </a:r>
            <a:r>
              <a:rPr lang="cs-CZ" altLang="zh-CN" sz="1800" dirty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nebo </a:t>
            </a:r>
            <a:r>
              <a:rPr lang="cs-CZ" altLang="zh-CN" sz="1800" dirty="0">
                <a:solidFill>
                  <a:srgbClr val="FF0000"/>
                </a:solidFill>
                <a:ea typeface="Times New Roman" pitchFamily="18" charset="0"/>
                <a:cs typeface="Tahoma" pitchFamily="34" charset="0"/>
              </a:rPr>
              <a:t>„</a:t>
            </a:r>
            <a:r>
              <a:rPr lang="cs-CZ" altLang="zh-CN" sz="1800" b="1" dirty="0" smtClean="0">
                <a:solidFill>
                  <a:srgbClr val="FF0000"/>
                </a:solidFill>
                <a:ea typeface="Times New Roman" pitchFamily="18" charset="0"/>
                <a:cs typeface="Tahoma" pitchFamily="34" charset="0"/>
              </a:rPr>
              <a:t>sken</a:t>
            </a:r>
            <a:r>
              <a:rPr lang="cs-CZ" altLang="zh-CN" sz="1800" dirty="0" smtClean="0">
                <a:solidFill>
                  <a:srgbClr val="FF0000"/>
                </a:solidFill>
                <a:ea typeface="Times New Roman" pitchFamily="18" charset="0"/>
                <a:cs typeface="Tahoma" pitchFamily="34" charset="0"/>
              </a:rPr>
              <a:t>“</a:t>
            </a:r>
            <a:r>
              <a:rPr lang="cs-CZ" altLang="zh-CN" sz="1800" b="1" dirty="0" smtClean="0">
                <a:solidFill>
                  <a:srgbClr val="FF0000"/>
                </a:solidFill>
                <a:ea typeface="Times New Roman" pitchFamily="18" charset="0"/>
                <a:cs typeface="Tahoma" pitchFamily="34" charset="0"/>
              </a:rPr>
              <a:t> </a:t>
            </a:r>
            <a:r>
              <a:rPr lang="cs-CZ" altLang="zh-CN" sz="1800" b="1" dirty="0">
                <a:solidFill>
                  <a:srgbClr val="FF0000"/>
                </a:solidFill>
                <a:ea typeface="Times New Roman" pitchFamily="18" charset="0"/>
                <a:cs typeface="Tahoma" pitchFamily="34" charset="0"/>
              </a:rPr>
              <a:t>v odpovídající kvalitě a tisknutelném formátu</a:t>
            </a:r>
            <a:r>
              <a:rPr lang="cs-CZ" altLang="zh-CN" sz="1800" dirty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 (.pdf) datovou schránkou.</a:t>
            </a:r>
          </a:p>
          <a:p>
            <a:pPr marL="360000" algn="just" eaLnBrk="0" fontAlgn="base" hangingPunct="0">
              <a:spcBef>
                <a:spcPts val="600"/>
              </a:spcBef>
              <a:spcAft>
                <a:spcPct val="0"/>
              </a:spcAft>
              <a:buFont typeface="+mj-lt"/>
              <a:buAutoNum type="arabicPeriod"/>
            </a:pPr>
            <a:endParaRPr lang="cs-CZ" altLang="zh-CN" sz="1800" dirty="0" smtClean="0">
              <a:solidFill>
                <a:srgbClr val="084686"/>
              </a:solidFill>
              <a:ea typeface="Times New Roman" pitchFamily="18" charset="0"/>
              <a:cs typeface="Tahoma" pitchFamily="34" charset="0"/>
            </a:endParaRPr>
          </a:p>
          <a:p>
            <a:pPr marL="17100" indent="0" algn="just" eaLnBrk="0" fontAlgn="base" hangingPunct="0">
              <a:spcBef>
                <a:spcPts val="600"/>
              </a:spcBef>
              <a:spcAft>
                <a:spcPct val="0"/>
              </a:spcAft>
              <a:buNone/>
            </a:pPr>
            <a:endParaRPr lang="cs-CZ" altLang="zh-CN" sz="1800" dirty="0" smtClean="0">
              <a:solidFill>
                <a:srgbClr val="084686"/>
              </a:solidFill>
              <a:ea typeface="Times New Roman" pitchFamily="18" charset="0"/>
              <a:cs typeface="Tahoma" pitchFamily="34" charset="0"/>
            </a:endParaRPr>
          </a:p>
          <a:p>
            <a:pPr marL="360000" algn="just" eaLnBrk="0" fontAlgn="base" hangingPunct="0">
              <a:spcBef>
                <a:spcPts val="600"/>
              </a:spcBef>
              <a:spcAft>
                <a:spcPct val="0"/>
              </a:spcAft>
              <a:buFont typeface="+mj-lt"/>
              <a:buAutoNum type="arabicPeriod"/>
            </a:pPr>
            <a:endParaRPr lang="cs-CZ" altLang="zh-CN" sz="1800" dirty="0" smtClean="0">
              <a:solidFill>
                <a:srgbClr val="084686"/>
              </a:solidFill>
              <a:ea typeface="Times New Roman" pitchFamily="18" charset="0"/>
              <a:cs typeface="Tahoma" pitchFamily="34" charset="0"/>
            </a:endParaRPr>
          </a:p>
          <a:p>
            <a:pPr marL="360000" algn="just" eaLnBrk="0" fontAlgn="base" hangingPunct="0">
              <a:spcBef>
                <a:spcPts val="600"/>
              </a:spcBef>
              <a:spcAft>
                <a:spcPct val="0"/>
              </a:spcAft>
              <a:buFont typeface="+mj-lt"/>
              <a:buAutoNum type="arabicPeriod"/>
            </a:pPr>
            <a:endParaRPr lang="cs-CZ" altLang="zh-CN" sz="1800" dirty="0" smtClean="0">
              <a:solidFill>
                <a:srgbClr val="084686"/>
              </a:solidFill>
              <a:ea typeface="Times New Roman" pitchFamily="18" charset="0"/>
              <a:cs typeface="Tahoma" pitchFamily="34" charset="0"/>
            </a:endParaRPr>
          </a:p>
          <a:p>
            <a:pPr marL="360000" algn="just" eaLnBrk="0" fontAlgn="base" hangingPunct="0">
              <a:spcBef>
                <a:spcPts val="600"/>
              </a:spcBef>
              <a:spcAft>
                <a:spcPct val="0"/>
              </a:spcAft>
              <a:buFont typeface="+mj-lt"/>
              <a:buAutoNum type="arabicPeriod"/>
            </a:pPr>
            <a:endParaRPr lang="cs-CZ" altLang="zh-CN" sz="1800" dirty="0" smtClean="0">
              <a:solidFill>
                <a:srgbClr val="084686"/>
              </a:solidFill>
              <a:ea typeface="Times New Roman" pitchFamily="18" charset="0"/>
              <a:cs typeface="Tahoma" pitchFamily="34" charset="0"/>
            </a:endParaRPr>
          </a:p>
          <a:p>
            <a:pPr marL="17100" indent="0" algn="just" eaLnBrk="0" fontAlgn="base" hangingPunct="0">
              <a:spcBef>
                <a:spcPts val="600"/>
              </a:spcBef>
              <a:spcAft>
                <a:spcPct val="0"/>
              </a:spcAft>
              <a:buNone/>
            </a:pPr>
            <a:endParaRPr lang="cs-CZ" altLang="zh-CN" sz="1800" dirty="0" smtClean="0">
              <a:solidFill>
                <a:srgbClr val="084686"/>
              </a:solidFill>
              <a:ea typeface="Times New Roman" pitchFamily="18" charset="0"/>
              <a:cs typeface="Tahoma" pitchFamily="34" charset="0"/>
            </a:endParaRPr>
          </a:p>
          <a:p>
            <a:pPr marL="360000" algn="just" eaLnBrk="0" fontAlgn="base" hangingPunct="0">
              <a:spcBef>
                <a:spcPts val="600"/>
              </a:spcBef>
              <a:spcAft>
                <a:spcPct val="0"/>
              </a:spcAft>
              <a:buFont typeface="+mj-lt"/>
              <a:buAutoNum type="arabicPeriod"/>
            </a:pPr>
            <a:endParaRPr lang="cs-CZ" altLang="zh-CN" sz="1800" b="1" dirty="0" smtClean="0">
              <a:solidFill>
                <a:srgbClr val="084686"/>
              </a:solidFill>
              <a:ea typeface="Times New Roman" pitchFamily="18" charset="0"/>
              <a:cs typeface="Tahoma" pitchFamily="34" charset="0"/>
            </a:endParaRPr>
          </a:p>
          <a:p>
            <a:pPr marL="360000" algn="just" eaLnBrk="0" fontAlgn="base" hangingPunct="0">
              <a:spcBef>
                <a:spcPts val="600"/>
              </a:spcBef>
              <a:spcAft>
                <a:spcPct val="0"/>
              </a:spcAft>
              <a:buFont typeface="+mj-lt"/>
              <a:buAutoNum type="arabicPeriod" startAt="3"/>
            </a:pPr>
            <a:endParaRPr lang="cs-CZ" altLang="zh-CN" sz="1800" b="1" dirty="0" smtClean="0">
              <a:solidFill>
                <a:srgbClr val="084686"/>
              </a:solidFill>
              <a:ea typeface="Times New Roman" pitchFamily="18" charset="0"/>
              <a:cs typeface="Tahoma" pitchFamily="34" charset="0"/>
            </a:endParaRPr>
          </a:p>
          <a:p>
            <a:pPr marL="17100" indent="0" algn="just" eaLnBrk="0" fontAlgn="base" hangingPunct="0">
              <a:spcBef>
                <a:spcPts val="600"/>
              </a:spcBef>
              <a:spcAft>
                <a:spcPct val="0"/>
              </a:spcAft>
              <a:buNone/>
            </a:pPr>
            <a:endParaRPr lang="cs-CZ" altLang="zh-CN" sz="1800" b="1" dirty="0" smtClean="0">
              <a:solidFill>
                <a:srgbClr val="084686"/>
              </a:solidFill>
              <a:ea typeface="Times New Roman" pitchFamily="18" charset="0"/>
              <a:cs typeface="Tahoma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5508103" y="74199"/>
            <a:ext cx="3528393" cy="258457"/>
          </a:xfrm>
          <a:prstGeom prst="rect">
            <a:avLst/>
          </a:prstGeom>
        </p:spPr>
      </p:pic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7C7C3-37D4-434A-98E4-E9BAA1299D63}" type="slidenum">
              <a:rPr lang="cs-CZ" smtClean="0"/>
              <a:t>7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403648" y="3507973"/>
            <a:ext cx="6768752" cy="2908489"/>
          </a:xfrm>
          <a:prstGeom prst="rect">
            <a:avLst/>
          </a:prstGeom>
          <a:solidFill>
            <a:srgbClr val="FFFFCC"/>
          </a:solidFill>
          <a:ln w="19050" cmpd="dbl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415925" lvl="1" indent="-415925" algn="just" eaLnBrk="0" fontAlgn="base" hangingPunct="0">
              <a:spcBef>
                <a:spcPts val="600"/>
              </a:spcBef>
              <a:spcAft>
                <a:spcPct val="0"/>
              </a:spcAft>
              <a:buNone/>
            </a:pPr>
            <a:r>
              <a:rPr lang="cs-CZ" altLang="zh-CN" sz="1600" b="1" i="1" u="sng" dirty="0">
                <a:solidFill>
                  <a:srgbClr val="FF0000"/>
                </a:solidFill>
                <a:ea typeface="Times New Roman" pitchFamily="18" charset="0"/>
                <a:cs typeface="Tahoma" pitchFamily="34" charset="0"/>
              </a:rPr>
              <a:t>AKTUÁLNÍ POZNATKY A ZKUŠENOSTI</a:t>
            </a:r>
          </a:p>
          <a:p>
            <a:pPr marL="266700" lvl="1" indent="-266700" algn="just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cs-CZ" altLang="zh-CN" i="1" dirty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pouze částečně zpracované – nejčastěji </a:t>
            </a:r>
            <a:r>
              <a:rPr lang="cs-CZ" altLang="zh-CN" b="1" i="1" dirty="0">
                <a:solidFill>
                  <a:srgbClr val="FF0000"/>
                </a:solidFill>
                <a:ea typeface="Times New Roman" pitchFamily="18" charset="0"/>
                <a:cs typeface="Tahoma" pitchFamily="34" charset="0"/>
              </a:rPr>
              <a:t>chybí návrhy podpůrných opatření</a:t>
            </a:r>
            <a:r>
              <a:rPr lang="cs-CZ" altLang="zh-CN" i="1" dirty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 ze strany školy (!);</a:t>
            </a:r>
          </a:p>
          <a:p>
            <a:pPr marL="266700" lvl="1" indent="-266700" algn="just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cs-CZ" altLang="zh-CN" i="1" dirty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„netisknutelný sken“ </a:t>
            </a:r>
            <a:r>
              <a:rPr lang="cs-CZ" altLang="zh-CN" i="1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při zaslaní </a:t>
            </a:r>
            <a:r>
              <a:rPr lang="cs-CZ" altLang="zh-CN" i="1" dirty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datovou schránku (nutné ve formátu *.</a:t>
            </a:r>
            <a:r>
              <a:rPr lang="cs-CZ" altLang="zh-CN" b="1" i="1" dirty="0">
                <a:solidFill>
                  <a:srgbClr val="FF0000"/>
                </a:solidFill>
                <a:ea typeface="Times New Roman" pitchFamily="18" charset="0"/>
                <a:cs typeface="Tahoma" pitchFamily="34" charset="0"/>
              </a:rPr>
              <a:t>pdf</a:t>
            </a:r>
            <a:r>
              <a:rPr lang="cs-CZ" altLang="zh-CN" i="1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);</a:t>
            </a:r>
          </a:p>
          <a:p>
            <a:pPr marL="266700" lvl="1" indent="-266700" algn="just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cs-CZ" altLang="zh-CN" i="1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v oblasti personální podpory </a:t>
            </a:r>
            <a:r>
              <a:rPr lang="cs-CZ" altLang="zh-CN" b="1" i="1" dirty="0">
                <a:solidFill>
                  <a:srgbClr val="FF0000"/>
                </a:solidFill>
                <a:ea typeface="Times New Roman" pitchFamily="18" charset="0"/>
                <a:cs typeface="Tahoma" pitchFamily="34" charset="0"/>
              </a:rPr>
              <a:t>nereálné požadavky </a:t>
            </a:r>
            <a:r>
              <a:rPr lang="cs-CZ" altLang="zh-CN" i="1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(AP pro VPU …);</a:t>
            </a:r>
          </a:p>
          <a:p>
            <a:pPr marL="266700" lvl="1" indent="-266700" algn="just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cs-CZ" altLang="zh-CN" i="1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nutné rozlišovat </a:t>
            </a:r>
            <a:r>
              <a:rPr lang="cs-CZ" altLang="zh-CN" b="1" i="1" dirty="0" smtClean="0">
                <a:solidFill>
                  <a:srgbClr val="FF0000"/>
                </a:solidFill>
                <a:ea typeface="Times New Roman" pitchFamily="18" charset="0"/>
                <a:cs typeface="Tahoma" pitchFamily="34" charset="0"/>
              </a:rPr>
              <a:t>kompetence ŠPZ</a:t>
            </a:r>
            <a:r>
              <a:rPr lang="cs-CZ" altLang="zh-CN" i="1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 – PPP nemá ve standardních činnost diagnostiku LMR, PAS atd. (</a:t>
            </a:r>
            <a:r>
              <a:rPr lang="cs-CZ" altLang="zh-CN" i="1" dirty="0" smtClean="0">
                <a:solidFill>
                  <a:srgbClr val="FF0000"/>
                </a:solidFill>
                <a:ea typeface="Times New Roman" pitchFamily="18" charset="0"/>
                <a:cs typeface="Tahoma" pitchFamily="34" charset="0"/>
              </a:rPr>
              <a:t>obracet se na příslušné SPC</a:t>
            </a:r>
            <a:r>
              <a:rPr lang="cs-CZ" altLang="zh-CN" i="1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).</a:t>
            </a:r>
          </a:p>
          <a:p>
            <a:pPr marL="0" lvl="1" algn="ctr" eaLnBrk="0" fontAlgn="base" hangingPunct="0">
              <a:spcBef>
                <a:spcPts val="600"/>
              </a:spcBef>
              <a:spcAft>
                <a:spcPct val="0"/>
              </a:spcAft>
            </a:pPr>
            <a:r>
              <a:rPr lang="cs-CZ" altLang="zh-CN" sz="1600" i="1" dirty="0" smtClean="0">
                <a:solidFill>
                  <a:srgbClr val="FF0000"/>
                </a:solidFill>
                <a:ea typeface="Times New Roman" pitchFamily="18" charset="0"/>
                <a:cs typeface="Tahoma" pitchFamily="34" charset="0"/>
              </a:rPr>
              <a:t>JSME NUCENI VRACET K DOPRACOVÁNÍ!</a:t>
            </a:r>
            <a:endParaRPr lang="cs-CZ" altLang="zh-CN" sz="1600" i="1" dirty="0">
              <a:solidFill>
                <a:srgbClr val="FF0000"/>
              </a:solidFill>
              <a:ea typeface="Times New Roman" pitchFamily="18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35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764705"/>
            <a:ext cx="7200800" cy="5328592"/>
          </a:xfrm>
        </p:spPr>
        <p:txBody>
          <a:bodyPr>
            <a:noAutofit/>
          </a:bodyPr>
          <a:lstStyle/>
          <a:p>
            <a:pPr marL="360000" algn="just" eaLnBrk="0" fontAlgn="base" hangingPunct="0">
              <a:spcBef>
                <a:spcPts val="600"/>
              </a:spcBef>
              <a:spcAft>
                <a:spcPct val="0"/>
              </a:spcAft>
              <a:buFont typeface="+mj-lt"/>
              <a:buAutoNum type="arabicPeriod" startAt="3"/>
            </a:pPr>
            <a:r>
              <a:rPr lang="cs-CZ" altLang="zh-CN" sz="1800" b="1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K žádosti škola doloží:</a:t>
            </a:r>
          </a:p>
          <a:p>
            <a:pPr marL="760050" lvl="1" algn="just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cs-CZ" altLang="zh-CN" sz="1800" b="1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zpracovaný a vyhodnocený plán pedagogické podpory </a:t>
            </a:r>
            <a:r>
              <a:rPr lang="cs-CZ" altLang="zh-CN" sz="1800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(PLPP), dle kterého byl žák vzděláván, příp. individuální vzdělávací plán (IVP);</a:t>
            </a:r>
          </a:p>
          <a:p>
            <a:pPr marL="760050" lvl="1" algn="just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cs-CZ" altLang="zh-CN" sz="1800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aktualizovaný </a:t>
            </a:r>
            <a:r>
              <a:rPr lang="cs-CZ" altLang="zh-CN" sz="1800" b="1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seznam kompenzačních pomůcek, speciálních učebnic a speciálních učebních pomůcek</a:t>
            </a:r>
            <a:r>
              <a:rPr lang="cs-CZ" altLang="zh-CN" sz="1800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, kterými škola disponuje;</a:t>
            </a:r>
          </a:p>
          <a:p>
            <a:pPr marL="760050" lvl="1" algn="just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cs-CZ" altLang="zh-CN" sz="1800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příp. požádá zákonného zástupce žáka o </a:t>
            </a:r>
            <a:r>
              <a:rPr lang="cs-CZ" altLang="zh-CN" sz="1800" b="1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dodání výsledků vyšetření jiných odborníku</a:t>
            </a:r>
            <a:r>
              <a:rPr lang="cs-CZ" altLang="zh-CN" sz="1800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 (pokud má).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5508103" y="74199"/>
            <a:ext cx="3528393" cy="258457"/>
          </a:xfrm>
          <a:prstGeom prst="rect">
            <a:avLst/>
          </a:prstGeom>
        </p:spPr>
      </p:pic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7C7C3-37D4-434A-98E4-E9BAA1299D63}" type="slidenum">
              <a:rPr lang="cs-CZ" smtClean="0"/>
              <a:t>8</a:t>
            </a:fld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403648" y="3212976"/>
            <a:ext cx="6768752" cy="1985159"/>
          </a:xfrm>
          <a:prstGeom prst="rect">
            <a:avLst/>
          </a:prstGeom>
          <a:solidFill>
            <a:srgbClr val="FFFFCC"/>
          </a:solidFill>
          <a:ln w="19050" cmpd="dbl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415925" lvl="1" indent="-415925" algn="just" eaLnBrk="0" fontAlgn="base" hangingPunct="0">
              <a:spcBef>
                <a:spcPts val="600"/>
              </a:spcBef>
              <a:spcAft>
                <a:spcPct val="0"/>
              </a:spcAft>
              <a:buNone/>
            </a:pPr>
            <a:r>
              <a:rPr lang="cs-CZ" altLang="zh-CN" sz="1600" b="1" i="1" u="sng" dirty="0">
                <a:solidFill>
                  <a:srgbClr val="FF0000"/>
                </a:solidFill>
                <a:ea typeface="Times New Roman" pitchFamily="18" charset="0"/>
                <a:cs typeface="Tahoma" pitchFamily="34" charset="0"/>
              </a:rPr>
              <a:t>AKTUÁLNÍ POZNATKY A ZKUŠENOSTI</a:t>
            </a:r>
          </a:p>
          <a:p>
            <a:pPr marL="266700" lvl="1" indent="-266700" algn="just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cs-CZ" altLang="zh-CN" i="1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chybí </a:t>
            </a:r>
            <a:r>
              <a:rPr lang="cs-CZ" altLang="zh-CN" b="1" i="1" dirty="0" smtClean="0">
                <a:solidFill>
                  <a:srgbClr val="FF0000"/>
                </a:solidFill>
                <a:ea typeface="Times New Roman" pitchFamily="18" charset="0"/>
                <a:cs typeface="Tahoma" pitchFamily="34" charset="0"/>
              </a:rPr>
              <a:t>vyhodnocení</a:t>
            </a:r>
            <a:r>
              <a:rPr lang="cs-CZ" altLang="zh-CN" i="1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 PLPP;</a:t>
            </a:r>
            <a:endParaRPr lang="cs-CZ" altLang="zh-CN" i="1" dirty="0">
              <a:solidFill>
                <a:srgbClr val="084686"/>
              </a:solidFill>
              <a:ea typeface="Times New Roman" pitchFamily="18" charset="0"/>
              <a:cs typeface="Tahoma" pitchFamily="34" charset="0"/>
            </a:endParaRPr>
          </a:p>
          <a:p>
            <a:pPr marL="266700" lvl="1" indent="-266700" algn="just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cs-CZ" altLang="zh-CN" i="1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zasílání seznamu pomůcek (oboustranné) - nereálná administrativní zátěž pro všechny - musí </a:t>
            </a:r>
            <a:r>
              <a:rPr lang="cs-CZ" altLang="zh-CN" b="1" i="1" dirty="0" smtClean="0">
                <a:solidFill>
                  <a:srgbClr val="FF0000"/>
                </a:solidFill>
                <a:ea typeface="Times New Roman" pitchFamily="18" charset="0"/>
                <a:cs typeface="Tahoma" pitchFamily="34" charset="0"/>
              </a:rPr>
              <a:t>ohlídat školy</a:t>
            </a:r>
            <a:r>
              <a:rPr lang="cs-CZ" altLang="zh-CN" i="1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(</a:t>
            </a:r>
            <a:r>
              <a:rPr lang="cs-CZ" altLang="zh-CN" i="1" dirty="0" smtClean="0">
                <a:solidFill>
                  <a:srgbClr val="FF0000"/>
                </a:solidFill>
                <a:ea typeface="Times New Roman" pitchFamily="18" charset="0"/>
                <a:cs typeface="Tahoma" pitchFamily="34" charset="0"/>
              </a:rPr>
              <a:t>!</a:t>
            </a:r>
            <a:r>
              <a:rPr lang="cs-CZ" altLang="zh-CN" i="1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);</a:t>
            </a:r>
          </a:p>
          <a:p>
            <a:pPr marL="266700" lvl="1" indent="-266700" algn="just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cs-CZ" altLang="zh-CN" i="1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v případě žádosti o diagnostiku VPCH na basi ADHD (+ AP) nutné tuto diagnózu </a:t>
            </a:r>
            <a:r>
              <a:rPr lang="cs-CZ" altLang="zh-CN" b="1" i="1" dirty="0" smtClean="0">
                <a:solidFill>
                  <a:srgbClr val="FF0000"/>
                </a:solidFill>
                <a:ea typeface="Times New Roman" pitchFamily="18" charset="0"/>
                <a:cs typeface="Tahoma" pitchFamily="34" charset="0"/>
              </a:rPr>
              <a:t>doložit od psychiatra </a:t>
            </a:r>
            <a:r>
              <a:rPr lang="cs-CZ" altLang="zh-CN" i="1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(</a:t>
            </a:r>
            <a:r>
              <a:rPr lang="cs-CZ" altLang="zh-CN" i="1" dirty="0" smtClean="0">
                <a:solidFill>
                  <a:srgbClr val="FF0000"/>
                </a:solidFill>
                <a:ea typeface="Times New Roman" pitchFamily="18" charset="0"/>
                <a:cs typeface="Tahoma" pitchFamily="34" charset="0"/>
              </a:rPr>
              <a:t>!</a:t>
            </a:r>
            <a:r>
              <a:rPr lang="cs-CZ" altLang="zh-CN" i="1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) - urychlení procesu.</a:t>
            </a:r>
          </a:p>
        </p:txBody>
      </p:sp>
    </p:spTree>
    <p:extLst>
      <p:ext uri="{BB962C8B-B14F-4D97-AF65-F5344CB8AC3E}">
        <p14:creationId xmlns:p14="http://schemas.microsoft.com/office/powerpoint/2010/main" val="337947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764705"/>
            <a:ext cx="7200800" cy="5328592"/>
          </a:xfrm>
        </p:spPr>
        <p:txBody>
          <a:bodyPr>
            <a:noAutofit/>
          </a:bodyPr>
          <a:lstStyle/>
          <a:p>
            <a:pPr marL="360000" algn="just" eaLnBrk="0" fontAlgn="base" hangingPunct="0">
              <a:spcBef>
                <a:spcPts val="600"/>
              </a:spcBef>
              <a:spcAft>
                <a:spcPct val="0"/>
              </a:spcAft>
              <a:buFont typeface="+mj-lt"/>
              <a:buAutoNum type="arabicPeriod" startAt="4"/>
            </a:pPr>
            <a:r>
              <a:rPr lang="cs-CZ" altLang="zh-CN" sz="1800" b="1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Zákonný zástupce</a:t>
            </a:r>
            <a:r>
              <a:rPr lang="cs-CZ" altLang="zh-CN" sz="1800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 nezletilého žáka:</a:t>
            </a:r>
          </a:p>
          <a:p>
            <a:pPr marL="760050" lvl="1" algn="just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cs-CZ" altLang="zh-CN" sz="1800" b="1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jako jediný </a:t>
            </a:r>
            <a:r>
              <a:rPr lang="cs-CZ" altLang="zh-CN" sz="1800" b="1" i="1" dirty="0" smtClean="0">
                <a:solidFill>
                  <a:srgbClr val="FF0000"/>
                </a:solidFill>
                <a:ea typeface="Times New Roman" pitchFamily="18" charset="0"/>
                <a:cs typeface="Tahoma" pitchFamily="34" charset="0"/>
              </a:rPr>
              <a:t>může žádat</a:t>
            </a:r>
            <a:r>
              <a:rPr lang="cs-CZ" altLang="zh-CN" sz="1800" b="1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 o službu PPP</a:t>
            </a:r>
            <a:r>
              <a:rPr lang="cs-CZ" altLang="zh-CN" sz="1800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 (s výjimkou soudního nařízení);</a:t>
            </a:r>
          </a:p>
          <a:p>
            <a:pPr marL="760050" lvl="1" algn="just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cs-CZ" altLang="zh-CN" sz="1800" b="1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musí se </a:t>
            </a:r>
            <a:r>
              <a:rPr lang="cs-CZ" altLang="zh-CN" sz="1800" b="1" i="1" dirty="0" smtClean="0">
                <a:solidFill>
                  <a:srgbClr val="FF0000"/>
                </a:solidFill>
                <a:ea typeface="Times New Roman" pitchFamily="18" charset="0"/>
                <a:cs typeface="Tahoma" pitchFamily="34" charset="0"/>
              </a:rPr>
              <a:t>dostavit</a:t>
            </a:r>
            <a:r>
              <a:rPr lang="cs-CZ" altLang="zh-CN" sz="1800" b="1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 se žákem k návštěvě PPP </a:t>
            </a:r>
            <a:r>
              <a:rPr lang="cs-CZ" altLang="zh-CN" sz="1800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(informovaný souhlas, anamnéza, souhlas s výsledky šetření a doporučenými PO);</a:t>
            </a:r>
          </a:p>
          <a:p>
            <a:pPr marL="760050" lvl="1" algn="just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cs-CZ" altLang="zh-CN" sz="1800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stvrzuje podpisem informovaný souhlas na Doporučení ve škole (před tím podpis pod Zprávou a seznámení s obsahem Doporučení u nás).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5508103" y="74199"/>
            <a:ext cx="3528393" cy="258457"/>
          </a:xfrm>
          <a:prstGeom prst="rect">
            <a:avLst/>
          </a:prstGeom>
        </p:spPr>
      </p:pic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7C7C3-37D4-434A-98E4-E9BAA1299D63}" type="slidenum">
              <a:rPr lang="cs-CZ" smtClean="0"/>
              <a:t>9</a:t>
            </a:fld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403648" y="3429000"/>
            <a:ext cx="6768752" cy="2508379"/>
          </a:xfrm>
          <a:prstGeom prst="rect">
            <a:avLst/>
          </a:prstGeom>
          <a:solidFill>
            <a:srgbClr val="FFFFCC"/>
          </a:solidFill>
          <a:ln w="19050" cmpd="dbl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415925" lvl="1" indent="-415925" algn="just" eaLnBrk="0" fontAlgn="base" hangingPunct="0">
              <a:spcBef>
                <a:spcPts val="600"/>
              </a:spcBef>
              <a:spcAft>
                <a:spcPct val="0"/>
              </a:spcAft>
              <a:buNone/>
            </a:pPr>
            <a:r>
              <a:rPr lang="cs-CZ" altLang="zh-CN" sz="1600" b="1" i="1" u="sng" dirty="0">
                <a:solidFill>
                  <a:srgbClr val="FF0000"/>
                </a:solidFill>
                <a:ea typeface="Times New Roman" pitchFamily="18" charset="0"/>
                <a:cs typeface="Tahoma" pitchFamily="34" charset="0"/>
              </a:rPr>
              <a:t>AKTUÁLNÍ POZNATKY A ZKUŠENOSTI</a:t>
            </a:r>
          </a:p>
          <a:p>
            <a:pPr marL="266700" lvl="1" indent="-266700" algn="just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cs-CZ" altLang="zh-CN" i="1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nezletilí žáci se </a:t>
            </a:r>
            <a:r>
              <a:rPr lang="cs-CZ" altLang="zh-CN" b="1" i="1" dirty="0" smtClean="0">
                <a:solidFill>
                  <a:srgbClr val="FF0000"/>
                </a:solidFill>
                <a:ea typeface="Times New Roman" pitchFamily="18" charset="0"/>
                <a:cs typeface="Tahoma" pitchFamily="34" charset="0"/>
              </a:rPr>
              <a:t>dostaví bez doprovodu zákonného zástupce </a:t>
            </a:r>
            <a:r>
              <a:rPr lang="cs-CZ" altLang="zh-CN" i="1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(např. prarodiče nebo jiní rodinní příslušníci nestačí) - jsme nuceni </a:t>
            </a:r>
            <a:r>
              <a:rPr lang="cs-CZ" altLang="zh-CN" b="1" i="1" dirty="0" smtClean="0">
                <a:solidFill>
                  <a:srgbClr val="FF0000"/>
                </a:solidFill>
                <a:ea typeface="Times New Roman" pitchFamily="18" charset="0"/>
                <a:cs typeface="Tahoma" pitchFamily="34" charset="0"/>
              </a:rPr>
              <a:t>odeslat domů bez vyšetření</a:t>
            </a:r>
            <a:r>
              <a:rPr lang="cs-CZ" altLang="zh-CN" i="1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;</a:t>
            </a:r>
            <a:endParaRPr lang="cs-CZ" altLang="zh-CN" i="1" dirty="0">
              <a:solidFill>
                <a:srgbClr val="084686"/>
              </a:solidFill>
              <a:ea typeface="Times New Roman" pitchFamily="18" charset="0"/>
              <a:cs typeface="Tahoma" pitchFamily="34" charset="0"/>
            </a:endParaRPr>
          </a:p>
          <a:p>
            <a:pPr marL="266700" lvl="1" indent="-266700" algn="just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cs-CZ" altLang="zh-CN" i="1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zákonný zástupce se ani po opakované výzvě </a:t>
            </a:r>
            <a:r>
              <a:rPr lang="cs-CZ" altLang="zh-CN" b="1" i="1" dirty="0" smtClean="0">
                <a:solidFill>
                  <a:srgbClr val="FF0000"/>
                </a:solidFill>
                <a:ea typeface="Times New Roman" pitchFamily="18" charset="0"/>
                <a:cs typeface="Tahoma" pitchFamily="34" charset="0"/>
              </a:rPr>
              <a:t>nedostaví pro Zprávu </a:t>
            </a:r>
            <a:r>
              <a:rPr lang="cs-CZ" altLang="zh-CN" i="1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(Doporučení) - jsme nuceni pozdržet odeslání Doporučení do školy;</a:t>
            </a:r>
          </a:p>
          <a:p>
            <a:pPr marL="266700" lvl="1" indent="-266700" algn="just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cs-CZ" altLang="zh-CN" i="1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bez splnění předchozího bodu </a:t>
            </a:r>
            <a:r>
              <a:rPr lang="cs-CZ" altLang="zh-CN" b="1" i="1" dirty="0" smtClean="0">
                <a:solidFill>
                  <a:srgbClr val="FF0000"/>
                </a:solidFill>
                <a:ea typeface="Times New Roman" pitchFamily="18" charset="0"/>
                <a:cs typeface="Tahoma" pitchFamily="34" charset="0"/>
              </a:rPr>
              <a:t>nelze škole</a:t>
            </a:r>
            <a:r>
              <a:rPr lang="cs-CZ" altLang="zh-CN" i="1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 (ani telefonicky) </a:t>
            </a:r>
            <a:r>
              <a:rPr lang="cs-CZ" altLang="zh-CN" b="1" i="1" dirty="0" smtClean="0">
                <a:solidFill>
                  <a:srgbClr val="FF0000"/>
                </a:solidFill>
                <a:ea typeface="Times New Roman" pitchFamily="18" charset="0"/>
                <a:cs typeface="Tahoma" pitchFamily="34" charset="0"/>
              </a:rPr>
              <a:t>sdělovat výsledky</a:t>
            </a:r>
            <a:r>
              <a:rPr lang="cs-CZ" altLang="zh-CN" i="1" dirty="0" smtClean="0">
                <a:solidFill>
                  <a:srgbClr val="084686"/>
                </a:solidFill>
                <a:ea typeface="Times New Roman" pitchFamily="18" charset="0"/>
                <a:cs typeface="Tahoma" pitchFamily="34" charset="0"/>
              </a:rPr>
              <a:t> a doporučená PO.</a:t>
            </a:r>
          </a:p>
        </p:txBody>
      </p:sp>
    </p:spTree>
    <p:extLst>
      <p:ext uri="{BB962C8B-B14F-4D97-AF65-F5344CB8AC3E}">
        <p14:creationId xmlns:p14="http://schemas.microsoft.com/office/powerpoint/2010/main" val="294833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</TotalTime>
  <Words>1583</Words>
  <Application>Microsoft Office PowerPoint</Application>
  <PresentationFormat>Předvádění na obrazovce (4:3)</PresentationFormat>
  <Paragraphs>134</Paragraphs>
  <Slides>14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Piňos</dc:creator>
  <cp:lastModifiedBy>Piňos</cp:lastModifiedBy>
  <cp:revision>54</cp:revision>
  <dcterms:created xsi:type="dcterms:W3CDTF">2016-05-28T19:24:17Z</dcterms:created>
  <dcterms:modified xsi:type="dcterms:W3CDTF">2017-05-17T07:59:06Z</dcterms:modified>
</cp:coreProperties>
</file>